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49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</p:sldIdLst>
  <p:sldSz cx="9144000" cy="6858000" type="screen4x3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7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7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7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7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05B2F603-850C-4342-815E-F9B692C1D6AD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1974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DB582DFC-DC3A-4024-B952-4E908295C697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14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30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63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3773880" y="9428760"/>
            <a:ext cx="288504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8E6D964-6307-4C49-8F5B-A7AE6D05F57B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17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5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0938" cy="3719512"/>
          </a:xfrm>
          <a:prstGeom prst="rect">
            <a:avLst/>
          </a:prstGeom>
          <a:ln w="0">
            <a:noFill/>
          </a:ln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66360" y="4715280"/>
            <a:ext cx="5328000" cy="446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56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60938" cy="3719512"/>
          </a:xfrm>
          <a:prstGeom prst="rect">
            <a:avLst/>
          </a:prstGeom>
          <a:ln w="0">
            <a:noFill/>
          </a:ln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666360" y="4715280"/>
            <a:ext cx="5328000" cy="446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37" name="CustomShape 3"/>
          <p:cNvSpPr/>
          <p:nvPr/>
        </p:nvSpPr>
        <p:spPr>
          <a:xfrm>
            <a:off x="3773880" y="9428760"/>
            <a:ext cx="288504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D5DFF2D-DB91-408F-A97D-B51F4883DDBD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18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701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3773880" y="9428760"/>
            <a:ext cx="288504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5B98DD8-73D0-4821-A84B-351240F39CE8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28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539" name="CustomShape 2"/>
          <p:cNvSpPr/>
          <p:nvPr/>
        </p:nvSpPr>
        <p:spPr>
          <a:xfrm>
            <a:off x="1157400" y="952560"/>
            <a:ext cx="4344480" cy="343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PlaceHolder 1"/>
          <p:cNvSpPr>
            <a:spLocks noGrp="1"/>
          </p:cNvSpPr>
          <p:nvPr>
            <p:ph type="body"/>
          </p:nvPr>
        </p:nvSpPr>
        <p:spPr>
          <a:xfrm>
            <a:off x="1030320" y="4722840"/>
            <a:ext cx="4601520" cy="380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marL="216000" indent="-214920">
              <a:lnSpc>
                <a:spcPct val="100000"/>
              </a:lnSpc>
              <a:spcBef>
                <a:spcPts val="451"/>
              </a:spcBef>
              <a:tabLst>
                <a:tab pos="0" algn="l"/>
              </a:tabLst>
            </a:pPr>
            <a:r>
              <a:rPr lang="fr-FR" sz="2000" b="0" strike="noStrike" spc="-1">
                <a:latin typeface="Arial"/>
              </a:rPr>
              <a:t>Stages lycée pro : 22 semaines sur les 3 ans</a:t>
            </a:r>
          </a:p>
        </p:txBody>
      </p:sp>
    </p:spTree>
    <p:extLst>
      <p:ext uri="{BB962C8B-B14F-4D97-AF65-F5344CB8AC3E}">
        <p14:creationId xmlns:p14="http://schemas.microsoft.com/office/powerpoint/2010/main" val="599082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1"/>
          <p:cNvSpPr/>
          <p:nvPr/>
        </p:nvSpPr>
        <p:spPr>
          <a:xfrm>
            <a:off x="3773880" y="9428760"/>
            <a:ext cx="288504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F3313F97-4ECB-41D2-BADA-04CDFDDDFEEF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30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5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59350" cy="3721100"/>
          </a:xfrm>
          <a:prstGeom prst="rect">
            <a:avLst/>
          </a:prstGeom>
          <a:ln w="0">
            <a:noFill/>
          </a:ln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66360" y="4715280"/>
            <a:ext cx="5328000" cy="446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133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744538"/>
            <a:ext cx="4959350" cy="3719512"/>
          </a:xfrm>
          <a:prstGeom prst="rect">
            <a:avLst/>
          </a:prstGeom>
          <a:ln w="0">
            <a:noFill/>
          </a:ln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666360" y="4715280"/>
            <a:ext cx="5328000" cy="4464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  <p:sp>
        <p:nvSpPr>
          <p:cNvPr id="546" name="CustomShape 3"/>
          <p:cNvSpPr/>
          <p:nvPr/>
        </p:nvSpPr>
        <p:spPr>
          <a:xfrm>
            <a:off x="3773880" y="9428760"/>
            <a:ext cx="2885040" cy="494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8CFCD07-384D-47DC-8E7C-A978411FA4C5}" type="slidenum">
              <a:rPr lang="fr-FR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31</a:t>
            </a:fld>
            <a:endParaRPr lang="fr-FR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1746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  <a:spcBef>
                <a:spcPts val="14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fld id="{6E4EB31B-94FE-49F3-B6C9-A23880E3109F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39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54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59350" cy="3719512"/>
          </a:xfrm>
          <a:prstGeom prst="rect">
            <a:avLst/>
          </a:prstGeom>
          <a:ln w="0">
            <a:noFill/>
          </a:ln>
        </p:spPr>
      </p:sp>
      <p:sp>
        <p:nvSpPr>
          <p:cNvPr id="54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8160" cy="4466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fr-FR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405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0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4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5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6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7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0"/>
            <a:ext cx="9141840" cy="363960"/>
          </a:xfrm>
          <a:prstGeom prst="rect">
            <a:avLst/>
          </a:prstGeom>
          <a:solidFill>
            <a:srgbClr val="95BCE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1800" b="0" strike="noStrike" cap="all" spc="-1">
                <a:solidFill>
                  <a:srgbClr val="FFFFFF"/>
                </a:solidFill>
                <a:latin typeface="Arial Black"/>
                <a:ea typeface="DejaVu Sans"/>
              </a:rPr>
              <a:t>LA SECONDE GENERALE ET TECHNOLOGIQUE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15" name="Image 10"/>
          <p:cNvPicPr/>
          <p:nvPr/>
        </p:nvPicPr>
        <p:blipFill>
          <a:blip r:embed="rId14"/>
          <a:stretch/>
        </p:blipFill>
        <p:spPr>
          <a:xfrm>
            <a:off x="922320" y="123840"/>
            <a:ext cx="937800" cy="445680"/>
          </a:xfrm>
          <a:prstGeom prst="rect">
            <a:avLst/>
          </a:prstGeom>
          <a:ln w="0">
            <a:noFill/>
          </a:ln>
        </p:spPr>
      </p:pic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278360" y="2737800"/>
            <a:ext cx="6414120" cy="302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5200" b="0" strike="noStrike" spc="-1">
                <a:solidFill>
                  <a:srgbClr val="FFFFFF"/>
                </a:solidFill>
                <a:latin typeface="Cambria"/>
                <a:ea typeface="DejaVu Sans"/>
              </a:rPr>
              <a:t>Choisir</a:t>
            </a:r>
            <a:r>
              <a:rPr lang="fr-FR" sz="4000" b="0" strike="noStrike" spc="-1">
                <a:solidFill>
                  <a:srgbClr val="FFFFFF"/>
                </a:solidFill>
                <a:latin typeface="Cambria"/>
                <a:ea typeface="DejaVu Sans"/>
              </a:rPr>
              <a:t> son orientation</a:t>
            </a:r>
            <a:r>
              <a:t/>
            </a:r>
            <a:br/>
            <a:r>
              <a:rPr lang="fr-FR" sz="4300" b="0" strike="noStrike" spc="-1">
                <a:solidFill>
                  <a:srgbClr val="FFFFFF"/>
                </a:solidFill>
                <a:latin typeface="Cambria"/>
                <a:ea typeface="DejaVu Sans"/>
              </a:rPr>
              <a:t>après la </a:t>
            </a:r>
            <a:r>
              <a:rPr lang="fr-FR" sz="5200" b="0" strike="noStrike" spc="-1">
                <a:solidFill>
                  <a:srgbClr val="FFFFFF"/>
                </a:solidFill>
                <a:latin typeface="Cambria"/>
                <a:ea typeface="DejaVu Sans"/>
              </a:rPr>
              <a:t>3ème</a:t>
            </a:r>
            <a:r>
              <a:t/>
            </a:r>
            <a:br/>
            <a:r>
              <a:rPr lang="fr-FR" sz="7900" b="0" strike="noStrike" spc="-1">
                <a:solidFill>
                  <a:srgbClr val="FFFFFF"/>
                </a:solidFill>
                <a:latin typeface="Arial Black"/>
                <a:ea typeface="DejaVu Sans"/>
              </a:rPr>
              <a:t> </a:t>
            </a:r>
            <a:endParaRPr lang="fr-FR" sz="7900" b="0" strike="noStrike" spc="-1">
              <a:latin typeface="Arial"/>
            </a:endParaRPr>
          </a:p>
        </p:txBody>
      </p:sp>
      <p:pic>
        <p:nvPicPr>
          <p:cNvPr id="275" name="Picture 2"/>
          <p:cNvPicPr/>
          <p:nvPr/>
        </p:nvPicPr>
        <p:blipFill>
          <a:blip r:embed="rId3">
            <a:alphaModFix amt="0"/>
          </a:blip>
          <a:stretch/>
        </p:blipFill>
        <p:spPr>
          <a:xfrm>
            <a:off x="7032600" y="193320"/>
            <a:ext cx="1722600" cy="2193840"/>
          </a:xfrm>
          <a:prstGeom prst="rect">
            <a:avLst/>
          </a:prstGeom>
          <a:ln w="0">
            <a:noFill/>
          </a:ln>
        </p:spPr>
      </p:pic>
      <p:sp>
        <p:nvSpPr>
          <p:cNvPr id="276" name="CustomShape 2"/>
          <p:cNvSpPr/>
          <p:nvPr/>
        </p:nvSpPr>
        <p:spPr>
          <a:xfrm>
            <a:off x="4343400" y="6126840"/>
            <a:ext cx="4294800" cy="34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Collège Jean Monnet - février 2022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4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Exemple d’emploi du temps Seconde Bachibac : 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367" name="Image 3"/>
          <p:cNvPicPr/>
          <p:nvPr/>
        </p:nvPicPr>
        <p:blipFill>
          <a:blip r:embed="rId2"/>
          <a:stretch/>
        </p:blipFill>
        <p:spPr>
          <a:xfrm>
            <a:off x="457200" y="969120"/>
            <a:ext cx="8494920" cy="5581080"/>
          </a:xfrm>
          <a:prstGeom prst="rect">
            <a:avLst/>
          </a:prstGeom>
          <a:ln w="0">
            <a:noFill/>
          </a:ln>
        </p:spPr>
      </p:pic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8520" cy="476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039680" y="1391400"/>
            <a:ext cx="7863480" cy="468900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latin typeface="Calibri"/>
                <a:ea typeface="DejaVu Sans"/>
              </a:rPr>
              <a:t>Les bacs généraux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370" name="CustomShape 2"/>
          <p:cNvSpPr/>
          <p:nvPr/>
        </p:nvSpPr>
        <p:spPr>
          <a:xfrm>
            <a:off x="8480160" y="6519960"/>
            <a:ext cx="273240" cy="33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285480" y="814320"/>
            <a:ext cx="8494560" cy="539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spAutoFit/>
          </a:bodyPr>
          <a:lstStyle/>
          <a:p>
            <a:pPr marL="287280" indent="-285840" algn="ctr">
              <a:lnSpc>
                <a:spcPct val="100000"/>
              </a:lnSpc>
              <a:tabLst>
                <a:tab pos="0" algn="l"/>
              </a:tabLst>
            </a:pPr>
            <a:r>
              <a:rPr lang="fr-FR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Attention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réforme « bac 2021 »</a:t>
            </a:r>
            <a:endParaRPr lang="fr-FR" sz="24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Une nouvelle organisation des enseignements : </a:t>
            </a:r>
            <a:r>
              <a:rPr lang="fr-FR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fin des séries en voie générale</a:t>
            </a: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 algn="just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287280" indent="-285840">
              <a:lnSpc>
                <a:spcPct val="100000"/>
              </a:lnSpc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372" name="Line 2"/>
          <p:cNvSpPr/>
          <p:nvPr/>
        </p:nvSpPr>
        <p:spPr>
          <a:xfrm>
            <a:off x="615600" y="1914120"/>
            <a:ext cx="8048520" cy="360"/>
          </a:xfrm>
          <a:prstGeom prst="line">
            <a:avLst/>
          </a:prstGeom>
          <a:ln>
            <a:solidFill>
              <a:srgbClr val="B7DEE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3" name="CustomShape 3"/>
          <p:cNvSpPr/>
          <p:nvPr/>
        </p:nvSpPr>
        <p:spPr>
          <a:xfrm>
            <a:off x="285480" y="835200"/>
            <a:ext cx="8494200" cy="356760"/>
          </a:xfrm>
          <a:prstGeom prst="rect">
            <a:avLst/>
          </a:prstGeom>
          <a:solidFill>
            <a:schemeClr val="accent5">
              <a:lumMod val="5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74" name="CustomShape 4"/>
          <p:cNvSpPr/>
          <p:nvPr/>
        </p:nvSpPr>
        <p:spPr>
          <a:xfrm>
            <a:off x="796320" y="2085120"/>
            <a:ext cx="1900440" cy="881280"/>
          </a:xfrm>
          <a:prstGeom prst="ellipse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L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(littéraire)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5" name="CustomShape 5"/>
          <p:cNvSpPr/>
          <p:nvPr/>
        </p:nvSpPr>
        <p:spPr>
          <a:xfrm>
            <a:off x="5623200" y="2127240"/>
            <a:ext cx="2043720" cy="794160"/>
          </a:xfrm>
          <a:prstGeom prst="ellipse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 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(scientifique)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6" name="CustomShape 6"/>
          <p:cNvSpPr/>
          <p:nvPr/>
        </p:nvSpPr>
        <p:spPr>
          <a:xfrm>
            <a:off x="3209760" y="2189160"/>
            <a:ext cx="2038320" cy="847080"/>
          </a:xfrm>
          <a:prstGeom prst="ellipse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ES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(économique et social)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77" name="Line 7"/>
          <p:cNvSpPr/>
          <p:nvPr/>
        </p:nvSpPr>
        <p:spPr>
          <a:xfrm flipH="1">
            <a:off x="1024920" y="2154600"/>
            <a:ext cx="1445400" cy="88344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8" name="Line 8"/>
          <p:cNvSpPr/>
          <p:nvPr/>
        </p:nvSpPr>
        <p:spPr>
          <a:xfrm>
            <a:off x="1024920" y="2126880"/>
            <a:ext cx="1445400" cy="86220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79" name="Line 9"/>
          <p:cNvSpPr/>
          <p:nvPr/>
        </p:nvSpPr>
        <p:spPr>
          <a:xfrm>
            <a:off x="3569040" y="2188800"/>
            <a:ext cx="1514880" cy="87012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0" name="Line 10"/>
          <p:cNvSpPr/>
          <p:nvPr/>
        </p:nvSpPr>
        <p:spPr>
          <a:xfrm flipH="1">
            <a:off x="3706920" y="2102040"/>
            <a:ext cx="1217160" cy="95688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1" name="Line 11"/>
          <p:cNvSpPr/>
          <p:nvPr/>
        </p:nvSpPr>
        <p:spPr>
          <a:xfrm>
            <a:off x="5982120" y="2106000"/>
            <a:ext cx="1274040" cy="95292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2" name="Line 12"/>
          <p:cNvSpPr/>
          <p:nvPr/>
        </p:nvSpPr>
        <p:spPr>
          <a:xfrm flipH="1">
            <a:off x="6258600" y="2057040"/>
            <a:ext cx="1174320" cy="98100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83" name="CustomShape 13"/>
          <p:cNvSpPr/>
          <p:nvPr/>
        </p:nvSpPr>
        <p:spPr>
          <a:xfrm>
            <a:off x="615960" y="4453920"/>
            <a:ext cx="3089160" cy="182664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4" name="CustomShape 14"/>
          <p:cNvSpPr/>
          <p:nvPr/>
        </p:nvSpPr>
        <p:spPr>
          <a:xfrm>
            <a:off x="615960" y="4563000"/>
            <a:ext cx="308916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 </a:t>
            </a:r>
            <a:r>
              <a:rPr lang="fr-FR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enseignements communs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pour acquérir une large culture humaniste et scientifique,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ouverte aux enjeux de l'avenir.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85" name="CustomShape 15"/>
          <p:cNvSpPr/>
          <p:nvPr/>
        </p:nvSpPr>
        <p:spPr>
          <a:xfrm>
            <a:off x="4277160" y="4807800"/>
            <a:ext cx="2129400" cy="1472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trois spécialités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classe de première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(4h par spécialité)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86" name="CustomShape 16"/>
          <p:cNvSpPr/>
          <p:nvPr/>
        </p:nvSpPr>
        <p:spPr>
          <a:xfrm>
            <a:off x="6604560" y="4807800"/>
            <a:ext cx="2057760" cy="14727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deux en terminale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parmi les trois suivis en première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(6h par spécialité)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87" name="CustomShape 17"/>
          <p:cNvSpPr/>
          <p:nvPr/>
        </p:nvSpPr>
        <p:spPr>
          <a:xfrm>
            <a:off x="3842640" y="5301720"/>
            <a:ext cx="268560" cy="462960"/>
          </a:xfrm>
          <a:prstGeom prst="mathPlus">
            <a:avLst>
              <a:gd name="adj1" fmla="val 2352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88" name="CustomShape 18"/>
          <p:cNvSpPr/>
          <p:nvPr/>
        </p:nvSpPr>
        <p:spPr>
          <a:xfrm>
            <a:off x="4422600" y="4315320"/>
            <a:ext cx="1653480" cy="239400"/>
          </a:xfrm>
          <a:prstGeom prst="rect">
            <a:avLst/>
          </a:prstGeom>
          <a:noFill/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PREMIERE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89" name="CustomShape 19"/>
          <p:cNvSpPr/>
          <p:nvPr/>
        </p:nvSpPr>
        <p:spPr>
          <a:xfrm>
            <a:off x="6767640" y="4259160"/>
            <a:ext cx="1653480" cy="239400"/>
          </a:xfrm>
          <a:prstGeom prst="rect">
            <a:avLst/>
          </a:prstGeom>
          <a:noFill/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TERMINALE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90" name="Flèche vers le bas 1"/>
          <p:cNvSpPr/>
          <p:nvPr/>
        </p:nvSpPr>
        <p:spPr>
          <a:xfrm>
            <a:off x="3977280" y="3307320"/>
            <a:ext cx="483840" cy="6087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1349280" y="144360"/>
            <a:ext cx="5385960" cy="45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Enseignements de spécialité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171360" y="1628640"/>
            <a:ext cx="3655440" cy="333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6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Arts</a:t>
            </a:r>
            <a:endParaRPr lang="fr-FR" sz="1600" b="0" strike="noStrike" spc="-1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>
            <a:off x="171360" y="2041560"/>
            <a:ext cx="3655440" cy="515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Histoire, géographie, géopolitique et sciences politiques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94" name="CustomShape 4"/>
          <p:cNvSpPr/>
          <p:nvPr/>
        </p:nvSpPr>
        <p:spPr>
          <a:xfrm>
            <a:off x="171360" y="2617920"/>
            <a:ext cx="3655440" cy="515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Humanités, littérature et philosophie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179280" y="3193920"/>
            <a:ext cx="3655440" cy="515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Langues, littératures et cultures étrangères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96" name="CustomShape 6"/>
          <p:cNvSpPr/>
          <p:nvPr/>
        </p:nvSpPr>
        <p:spPr>
          <a:xfrm>
            <a:off x="179280" y="3789360"/>
            <a:ext cx="3655440" cy="515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Littérature, langues et cultures de l’Antiquité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97" name="CustomShape 7"/>
          <p:cNvSpPr/>
          <p:nvPr/>
        </p:nvSpPr>
        <p:spPr>
          <a:xfrm>
            <a:off x="185760" y="4365720"/>
            <a:ext cx="3655440" cy="302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Mathématiques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179280" y="4724280"/>
            <a:ext cx="3655440" cy="515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Numérique et sciences informatiques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99" name="CustomShape 9"/>
          <p:cNvSpPr/>
          <p:nvPr/>
        </p:nvSpPr>
        <p:spPr>
          <a:xfrm>
            <a:off x="192240" y="5300640"/>
            <a:ext cx="3654000" cy="302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Physique chimie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00" name="CustomShape 10"/>
          <p:cNvSpPr/>
          <p:nvPr/>
        </p:nvSpPr>
        <p:spPr>
          <a:xfrm>
            <a:off x="192240" y="5661000"/>
            <a:ext cx="3654000" cy="302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Sciences de la vie et de la terre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01" name="CustomShape 11"/>
          <p:cNvSpPr/>
          <p:nvPr/>
        </p:nvSpPr>
        <p:spPr>
          <a:xfrm>
            <a:off x="192240" y="6021360"/>
            <a:ext cx="3654000" cy="302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Sciences de l’ingénieur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02" name="CustomShape 12"/>
          <p:cNvSpPr/>
          <p:nvPr/>
        </p:nvSpPr>
        <p:spPr>
          <a:xfrm>
            <a:off x="195120" y="6381720"/>
            <a:ext cx="3654000" cy="302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Sciences économiques et sociales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03" name="CustomShape 13"/>
          <p:cNvSpPr/>
          <p:nvPr/>
        </p:nvSpPr>
        <p:spPr>
          <a:xfrm>
            <a:off x="4043520" y="1662120"/>
            <a:ext cx="4868280" cy="699480"/>
          </a:xfrm>
          <a:prstGeom prst="rect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L’élève choisit 3 enseignements de spécialité en classe de première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04" name="CustomShape 14"/>
          <p:cNvSpPr/>
          <p:nvPr/>
        </p:nvSpPr>
        <p:spPr>
          <a:xfrm>
            <a:off x="4043520" y="2565360"/>
            <a:ext cx="4868280" cy="699480"/>
          </a:xfrm>
          <a:prstGeom prst="rect">
            <a:avLst/>
          </a:prstGeom>
          <a:solidFill>
            <a:srgbClr val="FFFFFF"/>
          </a:solidFill>
          <a:ln>
            <a:solidFill>
              <a:srgbClr val="F79646"/>
            </a:solidFill>
            <a:round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Parmi ces 3 enseignements,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il en conserve 2 en classe de terminale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05" name="CustomShape 15"/>
          <p:cNvSpPr/>
          <p:nvPr/>
        </p:nvSpPr>
        <p:spPr>
          <a:xfrm>
            <a:off x="4043520" y="4049640"/>
            <a:ext cx="4868280" cy="1004400"/>
          </a:xfrm>
          <a:prstGeom prst="rect">
            <a:avLst/>
          </a:prstGeom>
          <a:gradFill rotWithShape="0">
            <a:gsLst>
              <a:gs pos="0">
                <a:srgbClr val="979797"/>
              </a:gs>
              <a:gs pos="100000">
                <a:srgbClr val="D6D6D6"/>
              </a:gs>
            </a:gsLst>
            <a:lin ang="8100000"/>
          </a:gradFill>
          <a:ln>
            <a:solidFill>
              <a:srgbClr val="C0504D"/>
            </a:solidFill>
            <a:round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Attention tous les établissements ne proposent pas l’ensemble des enseignements de spécialité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06" name="CustomShape 16"/>
          <p:cNvSpPr/>
          <p:nvPr/>
        </p:nvSpPr>
        <p:spPr>
          <a:xfrm>
            <a:off x="171360" y="1274760"/>
            <a:ext cx="3655440" cy="3027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Biologie Ecologie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407" name="CustomShape 17"/>
          <p:cNvSpPr/>
          <p:nvPr/>
        </p:nvSpPr>
        <p:spPr>
          <a:xfrm>
            <a:off x="173880" y="720000"/>
            <a:ext cx="3655440" cy="51588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noFill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Arial Black"/>
                <a:ea typeface="DejaVu Sans"/>
              </a:rPr>
              <a:t>Education physique, pratiques et culture sportives</a:t>
            </a:r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Picture 1"/>
          <p:cNvPicPr/>
          <p:nvPr/>
        </p:nvPicPr>
        <p:blipFill>
          <a:blip r:embed="rId3"/>
          <a:stretch/>
        </p:blipFill>
        <p:spPr>
          <a:xfrm>
            <a:off x="826920" y="115920"/>
            <a:ext cx="7705080" cy="6625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CustomShape 1"/>
          <p:cNvSpPr/>
          <p:nvPr/>
        </p:nvSpPr>
        <p:spPr>
          <a:xfrm>
            <a:off x="1039680" y="1630080"/>
            <a:ext cx="7863480" cy="437112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latin typeface="Calibri"/>
                <a:ea typeface="DejaVu Sans"/>
              </a:rPr>
              <a:t>Les bacs technologiques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(la première et la terminale)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0" name="CustomShape 2"/>
          <p:cNvSpPr/>
          <p:nvPr/>
        </p:nvSpPr>
        <p:spPr>
          <a:xfrm>
            <a:off x="8225280" y="6519960"/>
            <a:ext cx="528480" cy="33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91DDC59B-E126-464F-9E0C-28AA10C883D7}" type="slidenum">
              <a:rPr lang="fr-FR" sz="1800" b="1" strike="noStrike" spc="-1">
                <a:solidFill>
                  <a:srgbClr val="808080"/>
                </a:solidFill>
                <a:latin typeface="Calibri"/>
                <a:ea typeface="DejaVu Sans"/>
              </a:rPr>
              <a:t>15</a:t>
            </a:fld>
            <a:endParaRPr lang="fr-FR" sz="1800" b="0" strike="noStrike" spc="-1">
              <a:latin typeface="Arial"/>
            </a:endParaRPr>
          </a:p>
        </p:txBody>
      </p:sp>
      <p:sp>
        <p:nvSpPr>
          <p:cNvPr id="411" name="CustomShape 3"/>
          <p:cNvSpPr/>
          <p:nvPr/>
        </p:nvSpPr>
        <p:spPr>
          <a:xfrm>
            <a:off x="1387800" y="6549840"/>
            <a:ext cx="6987600" cy="27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fr-FR" sz="1200" b="0" i="1" strike="noStrike" cap="all" spc="-1">
                <a:solidFill>
                  <a:srgbClr val="FFFFFF"/>
                </a:solidFill>
                <a:latin typeface="Arial"/>
                <a:ea typeface="DejaVu Sans"/>
              </a:rPr>
              <a:t>mars 2018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CustomShape 1"/>
          <p:cNvSpPr/>
          <p:nvPr/>
        </p:nvSpPr>
        <p:spPr>
          <a:xfrm>
            <a:off x="-720" y="0"/>
            <a:ext cx="9142560" cy="689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13" name="CustomShape 2"/>
          <p:cNvSpPr/>
          <p:nvPr/>
        </p:nvSpPr>
        <p:spPr>
          <a:xfrm>
            <a:off x="177120" y="2179800"/>
            <a:ext cx="4598640" cy="2857320"/>
          </a:xfrm>
          <a:prstGeom prst="ellipse">
            <a:avLst/>
          </a:prstGeom>
          <a:solidFill>
            <a:srgbClr val="FFC0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Des enseignements communs à toutes les séries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+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Des enseignements de spécialité 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(3 en 1</a:t>
            </a:r>
            <a:r>
              <a:rPr lang="fr-FR" sz="1800" b="0" strike="noStrike" spc="-1" baseline="30000">
                <a:solidFill>
                  <a:srgbClr val="C00000"/>
                </a:solidFill>
                <a:latin typeface="Calibri"/>
                <a:ea typeface="DejaVu Sans"/>
              </a:rPr>
              <a:t>ère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 et 2 en terminale)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+ 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Des enseignements optionnels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14" name="CustomShape 3"/>
          <p:cNvSpPr/>
          <p:nvPr/>
        </p:nvSpPr>
        <p:spPr>
          <a:xfrm>
            <a:off x="177480" y="1156680"/>
            <a:ext cx="1942200" cy="573840"/>
          </a:xfrm>
          <a:prstGeom prst="rect">
            <a:avLst/>
          </a:prstGeom>
          <a:solidFill>
            <a:srgbClr val="92D05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Bac </a:t>
            </a:r>
            <a:r>
              <a:rPr lang="fr-FR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STAV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415" name="CustomShape 4"/>
          <p:cNvSpPr/>
          <p:nvPr/>
        </p:nvSpPr>
        <p:spPr>
          <a:xfrm>
            <a:off x="-720" y="1818720"/>
            <a:ext cx="2724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Agronomie et du vivant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416" name="CustomShape 5"/>
          <p:cNvSpPr/>
          <p:nvPr/>
        </p:nvSpPr>
        <p:spPr>
          <a:xfrm>
            <a:off x="3268800" y="1156680"/>
            <a:ext cx="1942200" cy="573840"/>
          </a:xfrm>
          <a:prstGeom prst="rect">
            <a:avLst/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STMG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417" name="CustomShape 6"/>
          <p:cNvSpPr/>
          <p:nvPr/>
        </p:nvSpPr>
        <p:spPr>
          <a:xfrm>
            <a:off x="5213520" y="1240920"/>
            <a:ext cx="33033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Management et de la Gestion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18" name="CustomShape 7"/>
          <p:cNvSpPr/>
          <p:nvPr/>
        </p:nvSpPr>
        <p:spPr>
          <a:xfrm>
            <a:off x="4408200" y="4812120"/>
            <a:ext cx="1942200" cy="573840"/>
          </a:xfrm>
          <a:prstGeom prst="rect">
            <a:avLst/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    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STI2D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19" name="CustomShape 8"/>
          <p:cNvSpPr/>
          <p:nvPr/>
        </p:nvSpPr>
        <p:spPr>
          <a:xfrm>
            <a:off x="6378120" y="4677480"/>
            <a:ext cx="272448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Industrie, développement durable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0" name="CustomShape 9"/>
          <p:cNvSpPr/>
          <p:nvPr/>
        </p:nvSpPr>
        <p:spPr>
          <a:xfrm>
            <a:off x="4392000" y="2045160"/>
            <a:ext cx="1942200" cy="573840"/>
          </a:xfrm>
          <a:prstGeom prst="rect">
            <a:avLst/>
          </a:prstGeom>
          <a:solidFill>
            <a:srgbClr val="92D05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Bac </a:t>
            </a: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STD2A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421" name="CustomShape 10"/>
          <p:cNvSpPr/>
          <p:nvPr/>
        </p:nvSpPr>
        <p:spPr>
          <a:xfrm>
            <a:off x="6287040" y="2082960"/>
            <a:ext cx="2724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Design Arts appliqués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2" name="CustomShape 11"/>
          <p:cNvSpPr/>
          <p:nvPr/>
        </p:nvSpPr>
        <p:spPr>
          <a:xfrm>
            <a:off x="4930200" y="2868120"/>
            <a:ext cx="1942200" cy="573840"/>
          </a:xfrm>
          <a:prstGeom prst="rect">
            <a:avLst/>
          </a:prstGeom>
          <a:solidFill>
            <a:srgbClr val="FFFF0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STL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423" name="CustomShape 12"/>
          <p:cNvSpPr/>
          <p:nvPr/>
        </p:nvSpPr>
        <p:spPr>
          <a:xfrm>
            <a:off x="6903720" y="2894400"/>
            <a:ext cx="1969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Laboratoire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4" name="CustomShape 13"/>
          <p:cNvSpPr/>
          <p:nvPr/>
        </p:nvSpPr>
        <p:spPr>
          <a:xfrm>
            <a:off x="4930920" y="3845880"/>
            <a:ext cx="1942200" cy="573840"/>
          </a:xfrm>
          <a:prstGeom prst="rect">
            <a:avLst/>
          </a:prstGeom>
          <a:solidFill>
            <a:srgbClr val="92D050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Bac </a:t>
            </a:r>
            <a:r>
              <a:rPr lang="fr-FR" sz="2400" b="1" strike="noStrike" spc="-1">
                <a:solidFill>
                  <a:srgbClr val="FFFFFF"/>
                </a:solidFill>
                <a:latin typeface="Calibri"/>
                <a:ea typeface="DejaVu Sans"/>
              </a:rPr>
              <a:t>ST2S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425" name="CustomShape 14"/>
          <p:cNvSpPr/>
          <p:nvPr/>
        </p:nvSpPr>
        <p:spPr>
          <a:xfrm>
            <a:off x="6949440" y="3930840"/>
            <a:ext cx="1969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Santé et social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6" name="CustomShape 15"/>
          <p:cNvSpPr/>
          <p:nvPr/>
        </p:nvSpPr>
        <p:spPr>
          <a:xfrm>
            <a:off x="1475640" y="5682240"/>
            <a:ext cx="1942200" cy="573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STHR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27" name="CustomShape 16"/>
          <p:cNvSpPr/>
          <p:nvPr/>
        </p:nvSpPr>
        <p:spPr>
          <a:xfrm>
            <a:off x="4559040" y="5667480"/>
            <a:ext cx="1942200" cy="5738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STMD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428" name="CustomShape 17"/>
          <p:cNvSpPr/>
          <p:nvPr/>
        </p:nvSpPr>
        <p:spPr>
          <a:xfrm>
            <a:off x="1084320" y="6330960"/>
            <a:ext cx="2724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Hôtellerie, restauration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29" name="CustomShape 18"/>
          <p:cNvSpPr/>
          <p:nvPr/>
        </p:nvSpPr>
        <p:spPr>
          <a:xfrm>
            <a:off x="4240800" y="6305400"/>
            <a:ext cx="27244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3399"/>
                </a:solidFill>
                <a:latin typeface="Comic Sans MS"/>
                <a:ea typeface="DejaVu Sans"/>
              </a:rPr>
              <a:t>Danse, musique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30" name="CustomShape 20"/>
          <p:cNvSpPr/>
          <p:nvPr/>
        </p:nvSpPr>
        <p:spPr>
          <a:xfrm>
            <a:off x="2986560" y="151200"/>
            <a:ext cx="474372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Les séries technologiques :</a:t>
            </a: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CustomShape 1"/>
          <p:cNvSpPr/>
          <p:nvPr/>
        </p:nvSpPr>
        <p:spPr>
          <a:xfrm>
            <a:off x="1740600" y="1374480"/>
            <a:ext cx="6717600" cy="168372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339933"/>
                </a:solidFill>
                <a:latin typeface="Comic Sans MS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Sélection sur dossier et entretien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pour le bac pro métiers de la sécurité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(lycée Branly La Roche sur Yon)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Pour les bacs pro métiers de l’aéronautique / métiers de la mer /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technicien en prothèse dentaire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400" b="0" strike="noStrike" spc="-1">
              <a:latin typeface="Arial"/>
            </a:endParaRPr>
          </a:p>
        </p:txBody>
      </p:sp>
      <p:sp>
        <p:nvSpPr>
          <p:cNvPr id="432" name="CustomShape 2"/>
          <p:cNvSpPr/>
          <p:nvPr/>
        </p:nvSpPr>
        <p:spPr>
          <a:xfrm>
            <a:off x="1726560" y="3165840"/>
            <a:ext cx="6890760" cy="165348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r>
              <a:rPr lang="fr-FR" sz="16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Sélection sur tests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 pour la </a:t>
            </a:r>
            <a:r>
              <a:rPr lang="fr-FR" sz="1600" b="1" strike="noStrike" spc="-1">
                <a:solidFill>
                  <a:srgbClr val="C00000"/>
                </a:solidFill>
                <a:latin typeface="Comic Sans MS"/>
                <a:ea typeface="DejaVu Sans"/>
              </a:rPr>
              <a:t>musique et la danse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 (bac TMD)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(lycée Nelson Mandela ; Lycée du Bellay Angers</a:t>
            </a:r>
            <a:r>
              <a:rPr lang="fr-FR" sz="1600" b="1" i="1" strike="noStrike" spc="-1">
                <a:solidFill>
                  <a:srgbClr val="000000"/>
                </a:solidFill>
                <a:latin typeface="Comic Sans MS"/>
                <a:ea typeface="DejaVu Sans"/>
              </a:rPr>
              <a:t>)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  <p:pic>
        <p:nvPicPr>
          <p:cNvPr id="433" name="Picture 5" descr="AG00008_"/>
          <p:cNvPicPr/>
          <p:nvPr/>
        </p:nvPicPr>
        <p:blipFill>
          <a:blip r:embed="rId3"/>
          <a:stretch/>
        </p:blipFill>
        <p:spPr>
          <a:xfrm>
            <a:off x="563760" y="1525320"/>
            <a:ext cx="834480" cy="1150200"/>
          </a:xfrm>
          <a:prstGeom prst="rect">
            <a:avLst/>
          </a:prstGeom>
          <a:ln w="9525">
            <a:noFill/>
          </a:ln>
        </p:spPr>
      </p:pic>
      <p:pic>
        <p:nvPicPr>
          <p:cNvPr id="434" name="Picture 6" descr="AG00376_"/>
          <p:cNvPicPr/>
          <p:nvPr/>
        </p:nvPicPr>
        <p:blipFill>
          <a:blip r:embed="rId4"/>
          <a:stretch/>
        </p:blipFill>
        <p:spPr>
          <a:xfrm>
            <a:off x="539640" y="3933000"/>
            <a:ext cx="1078920" cy="537480"/>
          </a:xfrm>
          <a:prstGeom prst="rect">
            <a:avLst/>
          </a:prstGeom>
          <a:ln w="9525">
            <a:noFill/>
          </a:ln>
        </p:spPr>
      </p:pic>
      <p:sp>
        <p:nvSpPr>
          <p:cNvPr id="435" name="TextShape 3"/>
          <p:cNvSpPr txBox="1"/>
          <p:nvPr/>
        </p:nvSpPr>
        <p:spPr>
          <a:xfrm>
            <a:off x="755640" y="333360"/>
            <a:ext cx="7503480" cy="426600"/>
          </a:xfrm>
          <a:prstGeom prst="rect">
            <a:avLst/>
          </a:prstGeom>
        </p:spPr>
        <p:txBody>
          <a:bodyPr wrap="none" lIns="90000" tIns="45000" rIns="90000" bIns="45000" anchor="t" anchorCtr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400" b="0" strike="noStrike" spc="-1">
                <a:ln w="0">
                  <a:noFill/>
                </a:ln>
                <a:solidFill>
                  <a:srgbClr val="FFCC00"/>
                </a:solidFill>
                <a:latin typeface="Arial Black"/>
                <a:ea typeface="DejaVu Sans"/>
              </a:rPr>
              <a:t>FORMATIONS A RECRUTEMENT SPECIFIQUE</a:t>
            </a:r>
            <a:endParaRPr lang="fr-FR" sz="2400" b="0" strike="noStrike" spc="-1">
              <a:ln w="0">
                <a:noFill/>
              </a:ln>
              <a:solidFill>
                <a:srgbClr val="FFCC00"/>
              </a:solidFill>
              <a:latin typeface="Arial"/>
            </a:endParaRPr>
          </a:p>
        </p:txBody>
      </p:sp>
      <p:sp>
        <p:nvSpPr>
          <p:cNvPr id="436" name="CustomShape 4"/>
          <p:cNvSpPr/>
          <p:nvPr/>
        </p:nvSpPr>
        <p:spPr>
          <a:xfrm>
            <a:off x="1742040" y="4951440"/>
            <a:ext cx="6890760" cy="118332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 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Sélection sur dossier et tests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000000"/>
                </a:solidFill>
                <a:latin typeface="Comic Sans MS"/>
                <a:ea typeface="DejaVu Sans"/>
              </a:rPr>
              <a:t> pour une </a:t>
            </a:r>
            <a:r>
              <a:rPr lang="fr-FR" sz="1600" b="0" strike="noStrike" spc="-1">
                <a:solidFill>
                  <a:srgbClr val="C00000"/>
                </a:solidFill>
                <a:latin typeface="Comic Sans MS"/>
                <a:ea typeface="DejaVu Sans"/>
              </a:rPr>
              <a:t>section sportive de lycée,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600" b="0" strike="noStrike" spc="-1">
                <a:solidFill>
                  <a:srgbClr val="C00000"/>
                </a:solidFill>
                <a:latin typeface="Comic Sans MS"/>
                <a:ea typeface="DejaVu Sans"/>
              </a:rPr>
              <a:t>et pour certaines spécialités de langues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  <p:pic>
        <p:nvPicPr>
          <p:cNvPr id="437" name="Image 1"/>
          <p:cNvPicPr/>
          <p:nvPr/>
        </p:nvPicPr>
        <p:blipFill>
          <a:blip r:embed="rId5"/>
          <a:stretch/>
        </p:blipFill>
        <p:spPr>
          <a:xfrm>
            <a:off x="539640" y="5699880"/>
            <a:ext cx="775080" cy="598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CustomShape 1"/>
          <p:cNvSpPr/>
          <p:nvPr/>
        </p:nvSpPr>
        <p:spPr>
          <a:xfrm>
            <a:off x="1475640" y="281520"/>
            <a:ext cx="5081760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000"/>
          </a:bodyPr>
          <a:lstStyle/>
          <a:p>
            <a:pPr algn="ctr">
              <a:lnSpc>
                <a:spcPct val="100000"/>
              </a:lnSpc>
            </a:pPr>
            <a:r>
              <a:rPr lang="fr-FR" sz="30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Ouverture sur l’Europe et l’International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439" name="CustomShape 2"/>
          <p:cNvSpPr/>
          <p:nvPr/>
        </p:nvSpPr>
        <p:spPr>
          <a:xfrm>
            <a:off x="539640" y="1556640"/>
            <a:ext cx="8350920" cy="511056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343080" indent="-34164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fr-FR" sz="32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Au lycée</a:t>
            </a:r>
            <a:endParaRPr lang="fr-FR" sz="3200" b="0" strike="noStrike" spc="-1">
              <a:latin typeface="Arial"/>
            </a:endParaRPr>
          </a:p>
          <a:p>
            <a:pPr marL="343080" indent="-341640" algn="ctr">
              <a:lnSpc>
                <a:spcPct val="100000"/>
              </a:lnSpc>
              <a:spcBef>
                <a:spcPts val="164"/>
              </a:spcBef>
              <a:tabLst>
                <a:tab pos="0" algn="l"/>
              </a:tabLst>
            </a:pPr>
            <a:endParaRPr lang="fr-FR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Sections européennes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fr-FR" sz="24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Sections binationales</a:t>
            </a:r>
            <a:endParaRPr lang="fr-FR" sz="24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 	- </a:t>
            </a:r>
            <a:r>
              <a:rPr lang="fr-FR" sz="2400" b="0" strike="noStrike" spc="-1">
                <a:solidFill>
                  <a:srgbClr val="C00000"/>
                </a:solidFill>
                <a:latin typeface="Arial"/>
                <a:ea typeface="DejaVu Sans"/>
              </a:rPr>
              <a:t>ABIBAC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: 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lycée De Lattre La R/Y</a:t>
            </a:r>
            <a:endParaRPr lang="fr-FR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	- </a:t>
            </a:r>
            <a:r>
              <a:rPr lang="fr-FR" sz="2400" b="0" strike="noStrike" spc="-1">
                <a:solidFill>
                  <a:srgbClr val="C00000"/>
                </a:solidFill>
                <a:latin typeface="Arial"/>
                <a:ea typeface="DejaVu Sans"/>
              </a:rPr>
              <a:t>BACHIBAC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: 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Lycée PMF La R/Y</a:t>
            </a:r>
            <a:endParaRPr lang="fr-FR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	- </a:t>
            </a:r>
            <a:r>
              <a:rPr lang="fr-FR" sz="2400" b="0" strike="noStrike" spc="-1">
                <a:solidFill>
                  <a:srgbClr val="C00000"/>
                </a:solidFill>
                <a:latin typeface="Arial"/>
                <a:ea typeface="DejaVu Sans"/>
              </a:rPr>
              <a:t>ESABAC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: </a:t>
            </a:r>
            <a:r>
              <a:rPr lang="fr-FR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Lycée David D’Angers</a:t>
            </a:r>
            <a:endParaRPr lang="fr-FR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fr-FR" sz="20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2nde internationale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: </a:t>
            </a:r>
            <a:r>
              <a:rPr lang="fr-FR" sz="2400" b="0" strike="noStrike" spc="-1">
                <a:solidFill>
                  <a:srgbClr val="000000"/>
                </a:solidFill>
                <a:latin typeface="Arial"/>
                <a:ea typeface="DejaVu Sans"/>
              </a:rPr>
              <a:t>lycée Grand air la Baule , Lycée Mandela Nantes</a:t>
            </a:r>
            <a:endParaRPr lang="fr-FR" sz="2400" b="0" strike="noStrike" spc="-1">
              <a:latin typeface="Arial"/>
            </a:endParaRPr>
          </a:p>
        </p:txBody>
      </p:sp>
      <p:pic>
        <p:nvPicPr>
          <p:cNvPr id="440" name="Picture 5"/>
          <p:cNvPicPr/>
          <p:nvPr/>
        </p:nvPicPr>
        <p:blipFill>
          <a:blip r:embed="rId3"/>
          <a:stretch/>
        </p:blipFill>
        <p:spPr>
          <a:xfrm>
            <a:off x="7164360" y="187920"/>
            <a:ext cx="1401480" cy="1347840"/>
          </a:xfrm>
          <a:prstGeom prst="rect">
            <a:avLst/>
          </a:prstGeom>
          <a:ln w="0">
            <a:noFill/>
          </a:ln>
        </p:spPr>
      </p:pic>
      <p:sp>
        <p:nvSpPr>
          <p:cNvPr id="441" name="CustomShape 3"/>
          <p:cNvSpPr/>
          <p:nvPr/>
        </p:nvSpPr>
        <p:spPr>
          <a:xfrm>
            <a:off x="5580000" y="3861000"/>
            <a:ext cx="645480" cy="1365840"/>
          </a:xfrm>
          <a:prstGeom prst="rightBrace">
            <a:avLst>
              <a:gd name="adj1" fmla="val 10192"/>
              <a:gd name="adj2" fmla="val 50000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CustomShape 4"/>
          <p:cNvSpPr/>
          <p:nvPr/>
        </p:nvSpPr>
        <p:spPr>
          <a:xfrm>
            <a:off x="6519240" y="4391280"/>
            <a:ext cx="1287720" cy="3027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000000"/>
                </a:solidFill>
                <a:latin typeface="Calibri"/>
                <a:ea typeface="DejaVu Sans"/>
              </a:rPr>
              <a:t>Dossier unique</a:t>
            </a:r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CustomShape 1"/>
          <p:cNvSpPr/>
          <p:nvPr/>
        </p:nvSpPr>
        <p:spPr>
          <a:xfrm>
            <a:off x="1039680" y="1206000"/>
            <a:ext cx="7863480" cy="507348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latin typeface="Calibri"/>
                <a:ea typeface="DejaVu Sans"/>
              </a:rPr>
              <a:t>La voie professionnelle</a:t>
            </a:r>
            <a:endParaRPr lang="fr-FR" sz="4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En rénovation…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444" name="CustomShape 2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206640" y="1321200"/>
            <a:ext cx="4483440" cy="3691080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8" name="CustomShape 2"/>
          <p:cNvSpPr/>
          <p:nvPr/>
        </p:nvSpPr>
        <p:spPr>
          <a:xfrm>
            <a:off x="4572000" y="1430640"/>
            <a:ext cx="4569840" cy="3581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FFFF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4610520" y="226440"/>
            <a:ext cx="4230000" cy="45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r">
              <a:lnSpc>
                <a:spcPct val="100000"/>
              </a:lnSpc>
            </a:pPr>
            <a:r>
              <a:rPr lang="fr-FR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Les parcours et les diplômes :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1533240" y="-1034640"/>
            <a:ext cx="712296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FFFFFF"/>
                </a:solidFill>
                <a:latin typeface="Calibri"/>
                <a:ea typeface="DejaVu Sans"/>
              </a:rPr>
              <a:t>Deux voies possibles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431640" y="1762200"/>
            <a:ext cx="4258080" cy="753480"/>
          </a:xfrm>
          <a:prstGeom prst="rect">
            <a:avLst/>
          </a:prstGeom>
          <a:solidFill>
            <a:srgbClr val="E7FF33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Voie professionnelle 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en LP ou CFA</a:t>
            </a:r>
            <a:endParaRPr lang="fr-FR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0" strike="noStrike" spc="-1">
                <a:solidFill>
                  <a:srgbClr val="000000"/>
                </a:solidFill>
                <a:latin typeface="Arial Narrow"/>
                <a:ea typeface="DejaVu Sans"/>
              </a:rPr>
              <a:t>(statut scolaire ou apprentissage)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743760" y="4333680"/>
            <a:ext cx="1302480" cy="353160"/>
          </a:xfrm>
          <a:prstGeom prst="rect">
            <a:avLst/>
          </a:prstGeom>
          <a:solidFill>
            <a:srgbClr val="B1C800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année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2486880" y="3827520"/>
            <a:ext cx="1872000" cy="353160"/>
          </a:xfrm>
          <a:prstGeom prst="rect">
            <a:avLst/>
          </a:prstGeom>
          <a:solidFill>
            <a:srgbClr val="9FB400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4" name="CustomShape 8"/>
          <p:cNvSpPr/>
          <p:nvPr/>
        </p:nvSpPr>
        <p:spPr>
          <a:xfrm>
            <a:off x="2486880" y="4324680"/>
            <a:ext cx="1872000" cy="353160"/>
          </a:xfrm>
          <a:prstGeom prst="rect">
            <a:avLst/>
          </a:prstGeom>
          <a:solidFill>
            <a:srgbClr val="9FB400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de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5" name="CustomShape 9"/>
          <p:cNvSpPr/>
          <p:nvPr/>
        </p:nvSpPr>
        <p:spPr>
          <a:xfrm>
            <a:off x="743760" y="3838320"/>
            <a:ext cx="1302480" cy="353160"/>
          </a:xfrm>
          <a:prstGeom prst="rect">
            <a:avLst/>
          </a:prstGeom>
          <a:solidFill>
            <a:srgbClr val="A9C000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année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6" name="CustomShape 10"/>
          <p:cNvSpPr/>
          <p:nvPr/>
        </p:nvSpPr>
        <p:spPr>
          <a:xfrm>
            <a:off x="7016040" y="1762200"/>
            <a:ext cx="1872000" cy="753480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Voie générale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en LEGT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7" name="CustomShape 11"/>
          <p:cNvSpPr/>
          <p:nvPr/>
        </p:nvSpPr>
        <p:spPr>
          <a:xfrm>
            <a:off x="7016040" y="3343320"/>
            <a:ext cx="1872000" cy="353160"/>
          </a:xfrm>
          <a:prstGeom prst="rect">
            <a:avLst/>
          </a:prstGeom>
          <a:solidFill>
            <a:srgbClr val="EF7D0B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générale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8" name="CustomShape 12"/>
          <p:cNvSpPr/>
          <p:nvPr/>
        </p:nvSpPr>
        <p:spPr>
          <a:xfrm>
            <a:off x="7016040" y="3831480"/>
            <a:ext cx="1872000" cy="353160"/>
          </a:xfrm>
          <a:prstGeom prst="rect">
            <a:avLst/>
          </a:prstGeom>
          <a:solidFill>
            <a:srgbClr val="EF7D0B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générale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9" name="CustomShape 13"/>
          <p:cNvSpPr/>
          <p:nvPr/>
        </p:nvSpPr>
        <p:spPr>
          <a:xfrm>
            <a:off x="4989240" y="4319640"/>
            <a:ext cx="3898440" cy="353160"/>
          </a:xfrm>
          <a:prstGeom prst="rect">
            <a:avLst/>
          </a:prstGeom>
          <a:solidFill>
            <a:srgbClr val="EF7D0B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2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de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générale et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0" name="CustomShape 14"/>
          <p:cNvSpPr/>
          <p:nvPr/>
        </p:nvSpPr>
        <p:spPr>
          <a:xfrm>
            <a:off x="4989240" y="3343320"/>
            <a:ext cx="1872000" cy="353160"/>
          </a:xfrm>
          <a:prstGeom prst="rect">
            <a:avLst/>
          </a:prstGeom>
          <a:solidFill>
            <a:srgbClr val="EB6615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1" name="CustomShape 15"/>
          <p:cNvSpPr/>
          <p:nvPr/>
        </p:nvSpPr>
        <p:spPr>
          <a:xfrm>
            <a:off x="4989240" y="3831480"/>
            <a:ext cx="1872000" cy="353160"/>
          </a:xfrm>
          <a:prstGeom prst="rect">
            <a:avLst/>
          </a:prstGeom>
          <a:solidFill>
            <a:srgbClr val="EB6615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1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re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technologique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2" name="CustomShape 16"/>
          <p:cNvSpPr/>
          <p:nvPr/>
        </p:nvSpPr>
        <p:spPr>
          <a:xfrm>
            <a:off x="2486880" y="3343320"/>
            <a:ext cx="1872000" cy="353160"/>
          </a:xfrm>
          <a:prstGeom prst="rect">
            <a:avLst/>
          </a:prstGeom>
          <a:solidFill>
            <a:srgbClr val="9FB400"/>
          </a:solidFill>
          <a:ln w="9525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T</a:t>
            </a:r>
            <a:r>
              <a:rPr lang="fr-FR" sz="1400" b="1" strike="noStrike" spc="-1" baseline="30000">
                <a:solidFill>
                  <a:srgbClr val="000000"/>
                </a:solidFill>
                <a:latin typeface="Arial Narrow"/>
                <a:ea typeface="DejaVu Sans"/>
              </a:rPr>
              <a:t>ale</a:t>
            </a: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 professionnelle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3" name="CustomShape 17"/>
          <p:cNvSpPr/>
          <p:nvPr/>
        </p:nvSpPr>
        <p:spPr>
          <a:xfrm>
            <a:off x="935280" y="3360960"/>
            <a:ext cx="8208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  <a:ea typeface="DejaVu Sans"/>
              </a:rPr>
              <a:t>Cap/a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94" name="CustomShape 18"/>
          <p:cNvSpPr/>
          <p:nvPr/>
        </p:nvSpPr>
        <p:spPr>
          <a:xfrm flipH="1">
            <a:off x="4422960" y="457992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EB6615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9"/>
          <p:cNvSpPr/>
          <p:nvPr/>
        </p:nvSpPr>
        <p:spPr>
          <a:xfrm flipH="1">
            <a:off x="4416480" y="3925080"/>
            <a:ext cx="50076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EB6615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20"/>
          <p:cNvSpPr/>
          <p:nvPr/>
        </p:nvSpPr>
        <p:spPr>
          <a:xfrm flipH="1" flipV="1">
            <a:off x="4370040" y="4109760"/>
            <a:ext cx="580320" cy="375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73779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21"/>
          <p:cNvSpPr/>
          <p:nvPr/>
        </p:nvSpPr>
        <p:spPr>
          <a:xfrm>
            <a:off x="4425120" y="4656240"/>
            <a:ext cx="5274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9FB400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22"/>
          <p:cNvSpPr/>
          <p:nvPr/>
        </p:nvSpPr>
        <p:spPr>
          <a:xfrm flipV="1">
            <a:off x="4384800" y="4128480"/>
            <a:ext cx="567720" cy="352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9FB400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23"/>
          <p:cNvSpPr/>
          <p:nvPr/>
        </p:nvSpPr>
        <p:spPr>
          <a:xfrm>
            <a:off x="2399760" y="2717640"/>
            <a:ext cx="1872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  <a:ea typeface="DejaVu Sans"/>
              </a:rPr>
              <a:t>Bac professionnel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0" name="CustomShape 24"/>
          <p:cNvSpPr/>
          <p:nvPr/>
        </p:nvSpPr>
        <p:spPr>
          <a:xfrm>
            <a:off x="6928920" y="2713680"/>
            <a:ext cx="18720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  <a:ea typeface="DejaVu Sans"/>
              </a:rPr>
              <a:t>Bac général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1" name="CustomShape 25"/>
          <p:cNvSpPr/>
          <p:nvPr/>
        </p:nvSpPr>
        <p:spPr>
          <a:xfrm>
            <a:off x="4954680" y="2717640"/>
            <a:ext cx="1906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595959"/>
                </a:solidFill>
                <a:latin typeface="Arial Narrow"/>
                <a:ea typeface="DejaVu Sans"/>
              </a:rPr>
              <a:t>Bac technologique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02" name="CustomShape 26"/>
          <p:cNvSpPr/>
          <p:nvPr/>
        </p:nvSpPr>
        <p:spPr>
          <a:xfrm>
            <a:off x="392040" y="5907240"/>
            <a:ext cx="8492400" cy="352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89DAFF"/>
              </a:gs>
              <a:gs pos="100000">
                <a:srgbClr val="CEECFF"/>
              </a:gs>
            </a:gsLst>
            <a:lin ang="16200000"/>
          </a:gradFill>
          <a:ln w="9525">
            <a:solidFill>
              <a:srgbClr val="88D5F8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classe de 3</a:t>
            </a:r>
            <a:r>
              <a:rPr lang="fr-FR" sz="240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ème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303" name="CustomShape 27"/>
          <p:cNvSpPr/>
          <p:nvPr/>
        </p:nvSpPr>
        <p:spPr>
          <a:xfrm>
            <a:off x="4954680" y="1762200"/>
            <a:ext cx="1906560" cy="753480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6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Voie technologique</a:t>
            </a:r>
            <a:endParaRPr lang="fr-FR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1400" b="1" strike="noStrike" spc="-1">
                <a:solidFill>
                  <a:srgbClr val="000000"/>
                </a:solidFill>
                <a:latin typeface="Arial Narrow"/>
                <a:ea typeface="DejaVu Sans"/>
              </a:rPr>
              <a:t>en LEGT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304" name="CustomShape 30"/>
          <p:cNvSpPr/>
          <p:nvPr/>
        </p:nvSpPr>
        <p:spPr>
          <a:xfrm>
            <a:off x="6697440" y="5171760"/>
            <a:ext cx="482400" cy="48708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FD9FB"/>
          </a:solidFill>
          <a:ln w="9525">
            <a:solidFill>
              <a:srgbClr val="033579"/>
            </a:solidFill>
            <a:round/>
          </a:ln>
          <a:effectLst>
            <a:glow rad="139680">
              <a:srgbClr val="FFCC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1"/>
          <p:cNvSpPr/>
          <p:nvPr/>
        </p:nvSpPr>
        <p:spPr>
          <a:xfrm>
            <a:off x="2245320" y="5216040"/>
            <a:ext cx="482400" cy="54216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8FD9FB"/>
          </a:solidFill>
          <a:ln w="9525">
            <a:solidFill>
              <a:srgbClr val="033579"/>
            </a:solidFill>
            <a:round/>
          </a:ln>
          <a:effectLst>
            <a:glow rad="139680">
              <a:srgbClr val="FFCC00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32"/>
          <p:cNvSpPr/>
          <p:nvPr/>
        </p:nvSpPr>
        <p:spPr>
          <a:xfrm>
            <a:off x="4989240" y="4319640"/>
            <a:ext cx="835920" cy="353160"/>
          </a:xfrm>
          <a:prstGeom prst="rect">
            <a:avLst/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2</a:t>
            </a:r>
            <a:r>
              <a:rPr lang="fr-FR" sz="1200" b="0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nde</a:t>
            </a:r>
            <a:r>
              <a:rPr lang="fr-FR" sz="1200" b="0" strike="noStrike" spc="-1">
                <a:solidFill>
                  <a:srgbClr val="FFFFFF"/>
                </a:solidFill>
                <a:latin typeface="Calibri"/>
                <a:ea typeface="DejaVu Sans"/>
              </a:rPr>
              <a:t> spécifique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07" name="CustomShape 33"/>
          <p:cNvSpPr/>
          <p:nvPr/>
        </p:nvSpPr>
        <p:spPr>
          <a:xfrm>
            <a:off x="2057760" y="3917160"/>
            <a:ext cx="35928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9FB400"/>
            </a:solidFill>
            <a:round/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59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3"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7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1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6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CustomShape 1"/>
          <p:cNvSpPr/>
          <p:nvPr/>
        </p:nvSpPr>
        <p:spPr>
          <a:xfrm>
            <a:off x="6702480" y="2706480"/>
            <a:ext cx="2518200" cy="2255760"/>
          </a:xfrm>
          <a:prstGeom prst="rect">
            <a:avLst/>
          </a:prstGeom>
          <a:noFill/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CustomShape 2"/>
          <p:cNvSpPr/>
          <p:nvPr/>
        </p:nvSpPr>
        <p:spPr>
          <a:xfrm>
            <a:off x="4710960" y="2545200"/>
            <a:ext cx="1817280" cy="20415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7" name="CustomShape 3"/>
          <p:cNvSpPr/>
          <p:nvPr/>
        </p:nvSpPr>
        <p:spPr>
          <a:xfrm>
            <a:off x="169200" y="2549880"/>
            <a:ext cx="2063160" cy="1467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8" name="CustomShape 4"/>
          <p:cNvSpPr/>
          <p:nvPr/>
        </p:nvSpPr>
        <p:spPr>
          <a:xfrm>
            <a:off x="3204000" y="1075680"/>
            <a:ext cx="2518200" cy="1425600"/>
          </a:xfrm>
          <a:prstGeom prst="rect">
            <a:avLst/>
          </a:prstGeom>
          <a:noFill/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9" name="CustomShape 5"/>
          <p:cNvSpPr/>
          <p:nvPr/>
        </p:nvSpPr>
        <p:spPr>
          <a:xfrm>
            <a:off x="638280" y="116640"/>
            <a:ext cx="8148240" cy="106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Voie professionnelle :</a:t>
            </a:r>
            <a:endParaRPr lang="fr-FR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32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 une autre façon d’apprendre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450" name="Line 6"/>
          <p:cNvSpPr/>
          <p:nvPr/>
        </p:nvSpPr>
        <p:spPr>
          <a:xfrm>
            <a:off x="4428720" y="1193760"/>
            <a:ext cx="360" cy="841680"/>
          </a:xfrm>
          <a:prstGeom prst="line">
            <a:avLst/>
          </a:prstGeom>
          <a:ln w="15875">
            <a:solidFill>
              <a:srgbClr val="FF0000"/>
            </a:solidFill>
            <a:miter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Line 7"/>
          <p:cNvSpPr/>
          <p:nvPr/>
        </p:nvSpPr>
        <p:spPr>
          <a:xfrm>
            <a:off x="1150920" y="2035440"/>
            <a:ext cx="3282840" cy="36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8"/>
          <p:cNvSpPr/>
          <p:nvPr/>
        </p:nvSpPr>
        <p:spPr>
          <a:xfrm>
            <a:off x="1158840" y="2068560"/>
            <a:ext cx="360" cy="45216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Line 9"/>
          <p:cNvSpPr/>
          <p:nvPr/>
        </p:nvSpPr>
        <p:spPr>
          <a:xfrm>
            <a:off x="3434400" y="2052000"/>
            <a:ext cx="1440" cy="46836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Line 10"/>
          <p:cNvSpPr/>
          <p:nvPr/>
        </p:nvSpPr>
        <p:spPr>
          <a:xfrm>
            <a:off x="5714640" y="2052000"/>
            <a:ext cx="1800" cy="46836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Line 11"/>
          <p:cNvSpPr/>
          <p:nvPr/>
        </p:nvSpPr>
        <p:spPr>
          <a:xfrm>
            <a:off x="7962120" y="2063520"/>
            <a:ext cx="360" cy="46008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12"/>
          <p:cNvSpPr/>
          <p:nvPr/>
        </p:nvSpPr>
        <p:spPr>
          <a:xfrm>
            <a:off x="134280" y="2748240"/>
            <a:ext cx="2050560" cy="91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Vouloir apprendre un métier juste après la troisième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7" name="CustomShape 13"/>
          <p:cNvSpPr/>
          <p:nvPr/>
        </p:nvSpPr>
        <p:spPr>
          <a:xfrm>
            <a:off x="2601720" y="2549880"/>
            <a:ext cx="1798200" cy="20134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Acquérir des compétences dans un domaine professionnel (200 spécialités en CAP, 100 en bac pro)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8" name="CustomShape 14"/>
          <p:cNvSpPr/>
          <p:nvPr/>
        </p:nvSpPr>
        <p:spPr>
          <a:xfrm>
            <a:off x="4792680" y="2741400"/>
            <a:ext cx="1653480" cy="173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Vouloir plus de concret, plus de travaux pratiques  ( en atelier, ou en classe)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59" name="Line 15"/>
          <p:cNvSpPr/>
          <p:nvPr/>
        </p:nvSpPr>
        <p:spPr>
          <a:xfrm>
            <a:off x="4468680" y="2063520"/>
            <a:ext cx="1260360" cy="36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Line 16"/>
          <p:cNvSpPr/>
          <p:nvPr/>
        </p:nvSpPr>
        <p:spPr>
          <a:xfrm flipV="1">
            <a:off x="5702040" y="2068560"/>
            <a:ext cx="2235240" cy="144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17"/>
          <p:cNvSpPr/>
          <p:nvPr/>
        </p:nvSpPr>
        <p:spPr>
          <a:xfrm>
            <a:off x="6923160" y="2592360"/>
            <a:ext cx="1863000" cy="1946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2" name="CustomShape 18"/>
          <p:cNvSpPr/>
          <p:nvPr/>
        </p:nvSpPr>
        <p:spPr>
          <a:xfrm>
            <a:off x="6980400" y="2752560"/>
            <a:ext cx="1766160" cy="173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Avoir envie de découvrir le monde professionnel via des stages </a:t>
            </a: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sp>
        <p:nvSpPr>
          <p:cNvPr id="463" name="CustomShape 19"/>
          <p:cNvSpPr/>
          <p:nvPr/>
        </p:nvSpPr>
        <p:spPr>
          <a:xfrm>
            <a:off x="480240" y="4737240"/>
            <a:ext cx="7975080" cy="22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Matières générales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approche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plus concrète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et davantage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en relation avec les métiers préparés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, comme la biologie pour la coiffure ou les sciences physiques pour l’électricité par exemple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Individualisation du suivi des élèves :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travail en petits groupes et en équipe.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2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6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Effect">
                      <p:stCondLst>
                        <p:cond delay="indefinite"/>
                      </p:stCondLst>
                      <p:childTnLst>
                        <p:par>
                          <p:cTn id="2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9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9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Effect">
                      <p:stCondLst>
                        <p:cond delay="indefinite"/>
                      </p:stCondLst>
                      <p:childTnLst>
                        <p:par>
                          <p:cTn id="4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0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9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Effect">
                      <p:stCondLst>
                        <p:cond delay="indefinite"/>
                      </p:stCondLst>
                      <p:childTnLst>
                        <p:par>
                          <p:cTn id="6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9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3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6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9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3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239400" y="773280"/>
            <a:ext cx="8638560" cy="17355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Réforme du lycée professionnel depuis la rentrée 2019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EF823F"/>
              </a:buClr>
              <a:buFont typeface="Calibri"/>
              <a:buChar char="↘"/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En 2</a:t>
            </a:r>
            <a:r>
              <a:rPr lang="fr-FR" sz="1800" b="1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nde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 pro, </a:t>
            </a:r>
            <a:r>
              <a:rPr lang="fr-FR" sz="1800" b="1" strike="noStrike" spc="-1">
                <a:solidFill>
                  <a:srgbClr val="EB6615"/>
                </a:solidFill>
                <a:latin typeface="Calibri"/>
                <a:ea typeface="DejaVu Sans"/>
              </a:rPr>
              <a:t>choix d’une famille de métiers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pour un parcours plus progressif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EF823F"/>
              </a:buClr>
              <a:buFont typeface="Calibri"/>
              <a:buChar char="↘"/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 accompagnement à l’orientation chaque année pour construire le projet des élèves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239400" y="-24840"/>
            <a:ext cx="7919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Baccalauréat professionnel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466" name="CustomShape 3"/>
          <p:cNvSpPr/>
          <p:nvPr/>
        </p:nvSpPr>
        <p:spPr>
          <a:xfrm>
            <a:off x="285480" y="2521440"/>
            <a:ext cx="841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Exemple de bacs professionnels associés à une famille de métiers depuis la rentrée 2019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7" name="CustomShape 4"/>
          <p:cNvSpPr/>
          <p:nvPr/>
        </p:nvSpPr>
        <p:spPr>
          <a:xfrm>
            <a:off x="239400" y="2915640"/>
            <a:ext cx="8569080" cy="17355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Métiers de la relation client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Métiers du commerce et de la vente option A Animation et gestion de l’espace commercial (ex Commerce)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Métiers du commerce et de la vente option B Prospection-clientèle et valorisation de l’offre commerciale (ex Vente)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Métiers de l’accueil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68" name="CustomShape 5"/>
          <p:cNvSpPr/>
          <p:nvPr/>
        </p:nvSpPr>
        <p:spPr>
          <a:xfrm>
            <a:off x="239400" y="4947120"/>
            <a:ext cx="8638560" cy="14612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Métiers de la gestion administrative, du transport et de la logistique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Gestion-administration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Logistique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Transport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400680" y="2466720"/>
            <a:ext cx="8412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Exemple de bacs professionnels associés à une famille de métiers depuis la rentrée 2019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0" name="CustomShape 2"/>
          <p:cNvSpPr/>
          <p:nvPr/>
        </p:nvSpPr>
        <p:spPr>
          <a:xfrm>
            <a:off x="354600" y="3152160"/>
            <a:ext cx="8503920" cy="3107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31859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Métiers de la construction durable, du bâtiment et des travaux publics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travaux publics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technicien du bâtiment (organisation et réalisation du gros œuvre) ;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interventions sur le patrimoine bâti (option A Maçonnerie) ;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interventions sur le patrimoine bâti, option B Charpente ;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interventions sur le patrimoine bâti, option C Couverture ;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menuiserie aluminium-verre ;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aménagement et finitions du bâtiment ;</a:t>
            </a: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ouvrages du bâtiment : métallerie.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471" name="CustomShape 3"/>
          <p:cNvSpPr/>
          <p:nvPr/>
        </p:nvSpPr>
        <p:spPr>
          <a:xfrm>
            <a:off x="354600" y="282240"/>
            <a:ext cx="8029080" cy="1735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Une famille de métiers peut regrouper entre 2 et 10 spécialités de bac professionnel.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tout, il y aura </a:t>
            </a:r>
            <a:r>
              <a:rPr lang="fr-FR" sz="1800" b="1" strike="noStrike" spc="-1">
                <a:solidFill>
                  <a:srgbClr val="F79646"/>
                </a:solidFill>
                <a:latin typeface="Calibri"/>
                <a:ea typeface="DejaVu Sans"/>
              </a:rPr>
              <a:t>14 familles de métiers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mais certains bacs professionnels ne sont pas regroupés en familles.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501480" y="914400"/>
            <a:ext cx="2711520" cy="154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SECONDE PROFESSIONNELLE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3" name="CustomShape 2"/>
          <p:cNvSpPr/>
          <p:nvPr/>
        </p:nvSpPr>
        <p:spPr>
          <a:xfrm>
            <a:off x="3392280" y="1471320"/>
            <a:ext cx="882720" cy="433080"/>
          </a:xfrm>
          <a:prstGeom prst="strip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4" name="CustomShape 3"/>
          <p:cNvSpPr/>
          <p:nvPr/>
        </p:nvSpPr>
        <p:spPr>
          <a:xfrm>
            <a:off x="4453920" y="673200"/>
            <a:ext cx="456984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Test de positionnement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langue française et en mathématiques.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Acquisition de compétences professionnelles +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4 à 6 semaines en entreprise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À la fin de la seconde,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choix de la spécialité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vue du passage en première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501480" y="3043080"/>
            <a:ext cx="2711520" cy="154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PREMIERE PROFESSIONNELLE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6" name="CustomShape 5"/>
          <p:cNvSpPr/>
          <p:nvPr/>
        </p:nvSpPr>
        <p:spPr>
          <a:xfrm>
            <a:off x="3392280" y="3600000"/>
            <a:ext cx="882720" cy="433080"/>
          </a:xfrm>
          <a:prstGeom prst="strip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7" name="CustomShape 6"/>
          <p:cNvSpPr/>
          <p:nvPr/>
        </p:nvSpPr>
        <p:spPr>
          <a:xfrm>
            <a:off x="4453920" y="3075120"/>
            <a:ext cx="456984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Approfondissement des compétences professionnelles.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Accroissement du temps de formation en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milieu professionnel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6 à 8 semaines.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Début de la préparation d’un chef-d’œuvre en vue du baccalauréat.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8" name="CustomShape 7"/>
          <p:cNvSpPr/>
          <p:nvPr/>
        </p:nvSpPr>
        <p:spPr>
          <a:xfrm>
            <a:off x="501480" y="4990320"/>
            <a:ext cx="2711520" cy="15465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TERMINALE PROFESSIONNELLE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79" name="CustomShape 8"/>
          <p:cNvSpPr/>
          <p:nvPr/>
        </p:nvSpPr>
        <p:spPr>
          <a:xfrm>
            <a:off x="3392280" y="5547240"/>
            <a:ext cx="882720" cy="433080"/>
          </a:xfrm>
          <a:prstGeom prst="strip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80" name="CustomShape 9"/>
          <p:cNvSpPr/>
          <p:nvPr/>
        </p:nvSpPr>
        <p:spPr>
          <a:xfrm>
            <a:off x="4453920" y="4990320"/>
            <a:ext cx="4569840" cy="1735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Choix entre :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un module d’insertion professionnelle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et d’entrepreneuriat pour faciliter son entrée dans l’emploi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et un module de poursuite d’études.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Stage de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8 semaines.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481" name="CustomShape 10"/>
          <p:cNvSpPr/>
          <p:nvPr/>
        </p:nvSpPr>
        <p:spPr>
          <a:xfrm>
            <a:off x="454680" y="39600"/>
            <a:ext cx="530280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Réforme du bac professionnel :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1814040" y="290880"/>
            <a:ext cx="652968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C00000"/>
                </a:solidFill>
                <a:latin typeface="Calibri"/>
                <a:ea typeface="DejaVu Sans"/>
              </a:rPr>
              <a:t>Programme du bac professionnel :</a:t>
            </a:r>
            <a:endParaRPr lang="fr-FR" sz="3600" b="0" strike="noStrike" spc="-1">
              <a:latin typeface="Arial"/>
            </a:endParaRPr>
          </a:p>
        </p:txBody>
      </p:sp>
      <p:pic>
        <p:nvPicPr>
          <p:cNvPr id="483" name="Image 5"/>
          <p:cNvPicPr/>
          <p:nvPr/>
        </p:nvPicPr>
        <p:blipFill>
          <a:blip r:embed="rId2"/>
          <a:stretch/>
        </p:blipFill>
        <p:spPr>
          <a:xfrm>
            <a:off x="4977000" y="2851560"/>
            <a:ext cx="4345200" cy="3083040"/>
          </a:xfrm>
          <a:prstGeom prst="rect">
            <a:avLst/>
          </a:prstGeom>
          <a:ln w="0">
            <a:noFill/>
          </a:ln>
        </p:spPr>
      </p:pic>
      <p:sp>
        <p:nvSpPr>
          <p:cNvPr id="484" name="CustomShape 2"/>
          <p:cNvSpPr/>
          <p:nvPr/>
        </p:nvSpPr>
        <p:spPr>
          <a:xfrm>
            <a:off x="983160" y="1164240"/>
            <a:ext cx="7846200" cy="5333400"/>
          </a:xfrm>
          <a:prstGeom prst="rect">
            <a:avLst/>
          </a:prstGeom>
          <a:noFill/>
          <a:ln w="0">
            <a:solidFill>
              <a:srgbClr val="4A7EB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Des enseignements généraux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	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Français, histoire géographie et enseignement moral et civique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Mathématiques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Langue vivant A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Sciences ou langue vivante B (selon les spécialités)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Arts appliquée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EPS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Des enseignements professionnels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Formation en milieu professionnel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 	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seconde : 4 à 6 semaines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première : 6 à 8 semaines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terminale : 8 semaines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			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Consolidation, accompagnement personnalisé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      et préparation à l’orientation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1"/>
          <p:cNvSpPr/>
          <p:nvPr/>
        </p:nvSpPr>
        <p:spPr>
          <a:xfrm>
            <a:off x="392040" y="73800"/>
            <a:ext cx="8749800" cy="638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CAP (certificat d’aptitude professionnelle) :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486" name="CustomShape 2"/>
          <p:cNvSpPr/>
          <p:nvPr/>
        </p:nvSpPr>
        <p:spPr>
          <a:xfrm>
            <a:off x="301680" y="911520"/>
            <a:ext cx="8472960" cy="3443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0">
            <a:solidFill>
              <a:srgbClr val="4A7EB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Forme à un métier précis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Possibilité de le préparer en 1, 2 ou 3 ans en fonction du profil et des besoins de l’élève</a:t>
            </a:r>
            <a:endParaRPr lang="fr-FR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343080" lvl="1" indent="-34164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Test de positionnement en 1</a:t>
            </a:r>
            <a:r>
              <a:rPr lang="fr-FR" sz="20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année de CAP (en français et en mathématiques)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343080" lvl="1" indent="-34164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Possibilité de poursuite d’études après le CAP, notamment en 1ère professionnelle.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pic>
        <p:nvPicPr>
          <p:cNvPr id="487" name="Image 3"/>
          <p:cNvPicPr/>
          <p:nvPr/>
        </p:nvPicPr>
        <p:blipFill>
          <a:blip r:embed="rId2"/>
          <a:stretch/>
        </p:blipFill>
        <p:spPr>
          <a:xfrm>
            <a:off x="2815920" y="4042080"/>
            <a:ext cx="5312880" cy="2712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1778760" y="290880"/>
            <a:ext cx="378540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600" b="0" strike="noStrike" spc="-1">
                <a:solidFill>
                  <a:srgbClr val="C00000"/>
                </a:solidFill>
                <a:latin typeface="Calibri"/>
                <a:ea typeface="DejaVu Sans"/>
              </a:rPr>
              <a:t>Programme du CAP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369000" y="1164240"/>
            <a:ext cx="6440760" cy="4754160"/>
          </a:xfrm>
          <a:prstGeom prst="rect">
            <a:avLst/>
          </a:prstGeom>
          <a:noFill/>
          <a:ln w="0">
            <a:solidFill>
              <a:srgbClr val="4A7EBB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Des enseignements généraux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	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Français, histoire géographie et enseignement moral et civique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Mathématiques-sciences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Langues vivantes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Arts appliquée et culture artistique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EPS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Des enseignements professionnels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Formation en milieu professionnel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 	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fr-FR" sz="18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année : 6 à 7 semaines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terminale CAP : première : 6 à 7 semaines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		</a:t>
            </a:r>
            <a:endParaRPr lang="fr-FR" sz="2000" b="0" strike="noStrike" spc="-1">
              <a:latin typeface="Arial"/>
            </a:endParaRPr>
          </a:p>
          <a:p>
            <a:pPr marL="285840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Consolidation, accompagnement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    personnalisé et préparation à l’orientation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pic>
        <p:nvPicPr>
          <p:cNvPr id="490" name="Image 1"/>
          <p:cNvPicPr/>
          <p:nvPr/>
        </p:nvPicPr>
        <p:blipFill>
          <a:blip r:embed="rId2"/>
          <a:stretch/>
        </p:blipFill>
        <p:spPr>
          <a:xfrm>
            <a:off x="4839480" y="1873440"/>
            <a:ext cx="4302360" cy="3351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1259640" y="335160"/>
            <a:ext cx="5614560" cy="85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Ouverture sur l’Europe et l’International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492" name="Picture 5"/>
          <p:cNvPicPr/>
          <p:nvPr/>
        </p:nvPicPr>
        <p:blipFill>
          <a:blip r:embed="rId2"/>
          <a:stretch/>
        </p:blipFill>
        <p:spPr>
          <a:xfrm>
            <a:off x="7164360" y="116640"/>
            <a:ext cx="1807920" cy="1738800"/>
          </a:xfrm>
          <a:prstGeom prst="rect">
            <a:avLst/>
          </a:prstGeom>
          <a:ln w="0">
            <a:noFill/>
          </a:ln>
        </p:spPr>
      </p:pic>
      <p:sp>
        <p:nvSpPr>
          <p:cNvPr id="493" name="CustomShape 2"/>
          <p:cNvSpPr/>
          <p:nvPr/>
        </p:nvSpPr>
        <p:spPr>
          <a:xfrm>
            <a:off x="179640" y="1642320"/>
            <a:ext cx="3598200" cy="4088880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57040" indent="-25560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fr-FR" sz="3200" b="1" i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Au lycée Pro</a:t>
            </a:r>
            <a:endParaRPr lang="fr-FR" sz="3200" b="0" strike="noStrike" spc="-1">
              <a:latin typeface="Arial"/>
            </a:endParaRPr>
          </a:p>
          <a:p>
            <a:pPr marL="257040" indent="-25560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fr-FR" sz="3200" b="0" strike="noStrike" spc="-1">
              <a:latin typeface="Arial"/>
            </a:endParaRPr>
          </a:p>
          <a:p>
            <a:pPr marL="257040" indent="-255600">
              <a:lnSpc>
                <a:spcPct val="100000"/>
              </a:lnSpc>
              <a:spcBef>
                <a:spcPts val="420"/>
              </a:spcBef>
              <a:tabLst>
                <a:tab pos="0" algn="l"/>
              </a:tabLst>
            </a:pPr>
            <a:endParaRPr lang="fr-FR" sz="3200" b="0" strike="noStrike" spc="-1">
              <a:latin typeface="Arial"/>
            </a:endParaRPr>
          </a:p>
          <a:p>
            <a:pPr marL="257040" indent="-255600">
              <a:lnSpc>
                <a:spcPct val="100000"/>
              </a:lnSpc>
              <a:spcBef>
                <a:spcPts val="420"/>
              </a:spcBef>
              <a:tabLst>
                <a:tab pos="0" algn="l"/>
              </a:tabLst>
            </a:pPr>
            <a:endParaRPr lang="fr-FR" sz="3200" b="0" strike="noStrike" spc="-1">
              <a:latin typeface="Arial"/>
            </a:endParaRPr>
          </a:p>
          <a:p>
            <a:pPr marL="257040" indent="-255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Sections européennes</a:t>
            </a:r>
            <a:endParaRPr lang="fr-FR" sz="2000" b="0" strike="noStrike" spc="-1">
              <a:latin typeface="Arial"/>
            </a:endParaRPr>
          </a:p>
          <a:p>
            <a:pPr marL="257040" indent="-255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 partenariats avec des établissements à l’étranger</a:t>
            </a:r>
            <a:endParaRPr lang="fr-FR" sz="2000" b="0" strike="noStrike" spc="-1">
              <a:latin typeface="Arial"/>
            </a:endParaRPr>
          </a:p>
          <a:p>
            <a:pPr marL="257040" indent="-255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Des stages, des séjours linguistiques</a:t>
            </a:r>
            <a:endParaRPr lang="fr-FR" sz="2000" b="0" strike="noStrike" spc="-1">
              <a:latin typeface="Arial"/>
            </a:endParaRPr>
          </a:p>
        </p:txBody>
      </p:sp>
      <p:pic>
        <p:nvPicPr>
          <p:cNvPr id="494" name="Picture 6"/>
          <p:cNvPicPr/>
          <p:nvPr/>
        </p:nvPicPr>
        <p:blipFill>
          <a:blip r:embed="rId3"/>
          <a:stretch/>
        </p:blipFill>
        <p:spPr>
          <a:xfrm>
            <a:off x="323640" y="2637000"/>
            <a:ext cx="3130200" cy="753840"/>
          </a:xfrm>
          <a:prstGeom prst="rect">
            <a:avLst/>
          </a:prstGeom>
          <a:ln w="0">
            <a:noFill/>
          </a:ln>
        </p:spPr>
      </p:pic>
      <p:sp>
        <p:nvSpPr>
          <p:cNvPr id="495" name="CustomShape 3"/>
          <p:cNvSpPr/>
          <p:nvPr/>
        </p:nvSpPr>
        <p:spPr>
          <a:xfrm>
            <a:off x="3817800" y="1873080"/>
            <a:ext cx="5154480" cy="36828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Classe européenne Anglais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Lycée Branly </a:t>
            </a: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pro commerce et cuisine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Lycée Rosa Parks 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pro conducteur transport routier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Lycée Valère Mathé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 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(Olonne sur Mer): bac pro cuisine ; bac pro commercialisation et services en restauration ; bac pro accueil-relation clients et usagers ; bac pro vente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Lycée Couzinet </a:t>
            </a:r>
            <a:r>
              <a:rPr lang="fr-FR" sz="1600" b="0" strike="noStrike" spc="-1">
                <a:solidFill>
                  <a:srgbClr val="C00000"/>
                </a:solidFill>
                <a:latin typeface="Calibri"/>
                <a:ea typeface="DejaVu Sans"/>
              </a:rPr>
              <a:t>Challans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pro commerce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C00000"/>
                </a:solidFill>
                <a:latin typeface="Calibri"/>
                <a:ea typeface="DejaVu Sans"/>
              </a:rPr>
              <a:t>Lycée Louis Armand Machecoul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bac pro commercialisation et services en restauration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  <p:sp>
        <p:nvSpPr>
          <p:cNvPr id="496" name="CustomShape 4"/>
          <p:cNvSpPr/>
          <p:nvPr/>
        </p:nvSpPr>
        <p:spPr>
          <a:xfrm>
            <a:off x="3780000" y="5733360"/>
            <a:ext cx="5148360" cy="100440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>
                <a:solidFill>
                  <a:srgbClr val="C00000"/>
                </a:solidFill>
                <a:latin typeface="Calibri"/>
                <a:ea typeface="DejaVu Sans"/>
              </a:rPr>
              <a:t>Classe européenne Espagnol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Lycée Branly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bac pro cuisine</a:t>
            </a:r>
            <a:endParaRPr lang="fr-FR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324000" y="476280"/>
            <a:ext cx="8494200" cy="459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400" b="1" strike="noStrike" spc="-1">
                <a:solidFill>
                  <a:srgbClr val="000000"/>
                </a:solidFill>
                <a:latin typeface="Comic Sans MS"/>
                <a:ea typeface="DejaVu Sans"/>
              </a:rPr>
              <a:t>Pour préparer un Bac pro ou un CAP…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498" name="CustomShape 2"/>
          <p:cNvSpPr/>
          <p:nvPr/>
        </p:nvSpPr>
        <p:spPr>
          <a:xfrm>
            <a:off x="4356000" y="1413000"/>
            <a:ext cx="4498560" cy="5483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360">
            <a:solidFill>
              <a:srgbClr val="7D60A0"/>
            </a:solidFill>
            <a:miter/>
          </a:ln>
          <a:effectLst>
            <a:outerShdw dist="74769" dir="938534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800" b="0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Statut</a:t>
            </a:r>
            <a:r>
              <a:rPr lang="fr-FR" sz="1800" b="0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  </a:t>
            </a:r>
            <a:r>
              <a:rPr lang="fr-FR" sz="2800" b="0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d’apprenti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8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Formation en </a:t>
            </a:r>
            <a:r>
              <a:rPr lang="fr-FR" sz="2000" b="0" strike="noStrike" spc="-1">
                <a:solidFill>
                  <a:srgbClr val="FF0066"/>
                </a:solidFill>
                <a:latin typeface="Calibri"/>
                <a:ea typeface="DejaVu Sans"/>
              </a:rPr>
              <a:t>Centre de Formation d’Apprentis (CFA)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Conditions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fr-FR" sz="20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la famille et l’élève doivent trouver un employeur</a:t>
            </a:r>
            <a:endParaRPr lang="fr-FR" sz="20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Alternance cours au CFA / travail</a:t>
            </a:r>
            <a:endParaRPr lang="fr-FR" sz="20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Salaire (selon âge et année d’étude) </a:t>
            </a:r>
            <a:endParaRPr lang="fr-FR" sz="20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5 semaines de congés payés par an</a:t>
            </a:r>
            <a:endParaRPr lang="fr-FR" sz="2000" b="0" strike="noStrike" spc="-1">
              <a:latin typeface="Arial"/>
            </a:endParaRPr>
          </a:p>
          <a:p>
            <a:pPr marL="216000" indent="-214920" algn="just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Statut de salarié apprenti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 marL="216000" indent="-214920" algn="just">
              <a:lnSpc>
                <a:spcPct val="124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1" i="1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Prévoir un vœu en Lycée Pro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24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499" name="CustomShape 3"/>
          <p:cNvSpPr/>
          <p:nvPr/>
        </p:nvSpPr>
        <p:spPr>
          <a:xfrm>
            <a:off x="324000" y="1413000"/>
            <a:ext cx="3814200" cy="6251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rgbClr val="BE4B48"/>
            </a:solidFill>
            <a:miter/>
          </a:ln>
          <a:effectLst>
            <a:outerShdw dist="74769" dir="938534" algn="ctr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800" b="0" u="sng" strike="noStrike" spc="-1">
                <a:solidFill>
                  <a:srgbClr val="C00000"/>
                </a:solidFill>
                <a:uFillTx/>
                <a:latin typeface="Calibri"/>
                <a:ea typeface="DejaVu Sans"/>
              </a:rPr>
              <a:t>Statut scolaire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Formation en </a:t>
            </a:r>
            <a:r>
              <a:rPr lang="fr-FR" sz="2000" b="0" strike="noStrike" spc="-1">
                <a:solidFill>
                  <a:srgbClr val="FF0066"/>
                </a:solidFill>
                <a:latin typeface="Calibri"/>
                <a:ea typeface="DejaVu Sans"/>
              </a:rPr>
              <a:t>lycée professionnel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Programme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:</a:t>
            </a: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Enseignement général et Professionnel + Période de formation en entreprises (stages)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Vacances scolaires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Statut de lycéen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500" name="CustomShape 4"/>
          <p:cNvSpPr/>
          <p:nvPr/>
        </p:nvSpPr>
        <p:spPr>
          <a:xfrm>
            <a:off x="0" y="549360"/>
            <a:ext cx="8498880" cy="620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2"/>
          <p:cNvSpPr/>
          <p:nvPr/>
        </p:nvSpPr>
        <p:spPr>
          <a:xfrm>
            <a:off x="457200" y="274680"/>
            <a:ext cx="8227440" cy="114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0" strike="noStrike" spc="-1">
                <a:solidFill>
                  <a:srgbClr val="C00000"/>
                </a:solidFill>
                <a:latin typeface="Arial Black"/>
                <a:ea typeface="DejaVu Sans"/>
              </a:rPr>
              <a:t>Préparer son orientation en troisième :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02" name="CustomShape 3"/>
          <p:cNvSpPr/>
          <p:nvPr/>
        </p:nvSpPr>
        <p:spPr>
          <a:xfrm>
            <a:off x="457200" y="1484280"/>
            <a:ext cx="8227440" cy="506880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Stage d’observation en entreprise,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Mini-stages en lycées professionnels,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fr-FR" sz="32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641"/>
              </a:spcBef>
              <a:buClr>
                <a:srgbClr val="C00000"/>
              </a:buClr>
              <a:buFont typeface="Wingdings" charset="2"/>
              <a:buChar char=""/>
            </a:pPr>
            <a:r>
              <a:rPr lang="fr-FR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Journées portes-ouvertes dans les établissements scolaires, ou rendez-vous individuels : </a:t>
            </a:r>
            <a:r>
              <a:rPr lang="fr-FR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5 mars 2022</a:t>
            </a:r>
            <a:endParaRPr lang="fr-FR" sz="32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39"/>
              </a:spcBef>
              <a:tabLst>
                <a:tab pos="0" algn="l"/>
              </a:tabLst>
            </a:pPr>
            <a:r>
              <a:rPr lang="fr-FR" sz="2200" b="1" strike="noStrike" spc="-1">
                <a:solidFill>
                  <a:srgbClr val="C00000"/>
                </a:solidFill>
                <a:latin typeface="Calibri"/>
                <a:ea typeface="DejaVu Sans"/>
              </a:rPr>
              <a:t>	</a:t>
            </a:r>
            <a:endParaRPr lang="fr-FR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324000" y="4508640"/>
            <a:ext cx="2374200" cy="158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CustomShape 2"/>
          <p:cNvSpPr/>
          <p:nvPr/>
        </p:nvSpPr>
        <p:spPr>
          <a:xfrm>
            <a:off x="179280" y="549360"/>
            <a:ext cx="2661840" cy="158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0" name="CustomShape 3"/>
          <p:cNvSpPr/>
          <p:nvPr/>
        </p:nvSpPr>
        <p:spPr>
          <a:xfrm>
            <a:off x="3780000" y="404640"/>
            <a:ext cx="2806200" cy="17982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Valorise les matières générales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Approche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théorique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3708000" y="2421000"/>
            <a:ext cx="3022200" cy="179820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Valorise les matières technologiques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Approche 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plus concrète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2916360" y="981000"/>
            <a:ext cx="789840" cy="645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3" name="CustomShape 6"/>
          <p:cNvSpPr/>
          <p:nvPr/>
        </p:nvSpPr>
        <p:spPr>
          <a:xfrm>
            <a:off x="2827080" y="4977000"/>
            <a:ext cx="789840" cy="645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7"/>
          <p:cNvSpPr/>
          <p:nvPr/>
        </p:nvSpPr>
        <p:spPr>
          <a:xfrm>
            <a:off x="2916360" y="3068640"/>
            <a:ext cx="789840" cy="64548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8"/>
          <p:cNvSpPr/>
          <p:nvPr/>
        </p:nvSpPr>
        <p:spPr>
          <a:xfrm>
            <a:off x="0" y="836640"/>
            <a:ext cx="276948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général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16" name="CustomShape 9"/>
          <p:cNvSpPr/>
          <p:nvPr/>
        </p:nvSpPr>
        <p:spPr>
          <a:xfrm>
            <a:off x="323640" y="4797000"/>
            <a:ext cx="2400120" cy="94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Professionnel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317" name="CustomShape 10"/>
          <p:cNvSpPr/>
          <p:nvPr/>
        </p:nvSpPr>
        <p:spPr>
          <a:xfrm>
            <a:off x="251640" y="2421000"/>
            <a:ext cx="2518200" cy="15818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Bac 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000000"/>
                </a:solidFill>
                <a:latin typeface="Calibri"/>
                <a:ea typeface="DejaVu Sans"/>
              </a:rPr>
              <a:t>technologique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800" b="0" strike="noStrike" spc="-1">
              <a:latin typeface="Arial"/>
            </a:endParaRPr>
          </a:p>
        </p:txBody>
      </p:sp>
      <p:sp>
        <p:nvSpPr>
          <p:cNvPr id="318" name="CustomShape 11"/>
          <p:cNvSpPr/>
          <p:nvPr/>
        </p:nvSpPr>
        <p:spPr>
          <a:xfrm>
            <a:off x="3636000" y="4437000"/>
            <a:ext cx="3022200" cy="1581840"/>
          </a:xfrm>
          <a:prstGeom prst="ellips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Valorise la pratique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319" name="CustomShape 12"/>
          <p:cNvSpPr/>
          <p:nvPr/>
        </p:nvSpPr>
        <p:spPr>
          <a:xfrm>
            <a:off x="6804000" y="549360"/>
            <a:ext cx="2158560" cy="1364760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Favorise la poursuite d’études longues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0" name="CustomShape 13"/>
          <p:cNvSpPr/>
          <p:nvPr/>
        </p:nvSpPr>
        <p:spPr>
          <a:xfrm>
            <a:off x="6804000" y="4315680"/>
            <a:ext cx="2158560" cy="2207520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Favorise l’entrée dans la vie active…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et /ou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études courtes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(BTS)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1" name="CustomShape 14"/>
          <p:cNvSpPr/>
          <p:nvPr/>
        </p:nvSpPr>
        <p:spPr>
          <a:xfrm>
            <a:off x="6804000" y="2421000"/>
            <a:ext cx="2158560" cy="1582200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Favorise la poursuite d’études courtes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(BUT, BTS)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0" y="1143000"/>
            <a:ext cx="9141840" cy="342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8000" b="1" strike="noStrike" spc="-1">
                <a:solidFill>
                  <a:srgbClr val="FF0000"/>
                </a:solidFill>
                <a:latin typeface="Calibri"/>
                <a:ea typeface="DejaVu Sans"/>
              </a:rPr>
              <a:t>Calendrier d’orientation</a:t>
            </a:r>
            <a:endParaRPr lang="fr-FR" sz="8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CustomShape 1"/>
          <p:cNvSpPr/>
          <p:nvPr/>
        </p:nvSpPr>
        <p:spPr>
          <a:xfrm>
            <a:off x="1023840" y="1337400"/>
            <a:ext cx="7918560" cy="5371200"/>
          </a:xfrm>
          <a:prstGeom prst="rect">
            <a:avLst/>
          </a:prstGeom>
          <a:noFill/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5" name="CustomShape 2"/>
          <p:cNvSpPr/>
          <p:nvPr/>
        </p:nvSpPr>
        <p:spPr>
          <a:xfrm>
            <a:off x="50040" y="18360"/>
            <a:ext cx="9034560" cy="835920"/>
          </a:xfrm>
          <a:prstGeom prst="rect">
            <a:avLst/>
          </a:prstGeom>
          <a:gradFill rotWithShape="0">
            <a:gsLst>
              <a:gs pos="0">
                <a:srgbClr val="E0E8F5"/>
              </a:gs>
              <a:gs pos="100000">
                <a:srgbClr val="9AB4E4"/>
              </a:gs>
            </a:gsLst>
            <a:lin ang="81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2</a:t>
            </a:r>
            <a:r>
              <a:rPr lang="fr-FR" sz="2800" b="1" strike="noStrike" spc="-1" baseline="30000">
                <a:solidFill>
                  <a:srgbClr val="800080"/>
                </a:solidFill>
                <a:latin typeface="Calibri"/>
                <a:ea typeface="DejaVu Sans"/>
              </a:rPr>
              <a:t>ème</a:t>
            </a: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 trimestre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1" strike="noStrike" spc="-1">
                <a:solidFill>
                  <a:srgbClr val="800080"/>
                </a:solidFill>
                <a:latin typeface="Calibri"/>
                <a:ea typeface="DejaVu Sans"/>
              </a:rPr>
              <a:t>Procédures d’orientation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506" name="CustomShape 3"/>
          <p:cNvSpPr/>
          <p:nvPr/>
        </p:nvSpPr>
        <p:spPr>
          <a:xfrm>
            <a:off x="1007640" y="1484640"/>
            <a:ext cx="7774560" cy="191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omic Sans MS"/>
                <a:ea typeface="DejaVu Sans"/>
              </a:rPr>
              <a:t>Les souhaits provisoires (février) :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Recueil des intentions d’orientation des élèves,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2000" b="0" strike="noStrike" spc="-1">
                <a:solidFill>
                  <a:srgbClr val="C00000"/>
                </a:solidFill>
                <a:latin typeface="Comic Sans MS"/>
                <a:ea typeface="DejaVu Sans"/>
              </a:rPr>
              <a:t> </a:t>
            </a:r>
            <a:r>
              <a:rPr lang="fr-FR" sz="2000" b="0" u="sng" strike="noStrike" spc="-1">
                <a:solidFill>
                  <a:srgbClr val="CC0000"/>
                </a:solidFill>
                <a:uFillTx/>
                <a:latin typeface="Calibri"/>
                <a:ea typeface="DejaVu Sans"/>
              </a:rPr>
              <a:t>Propositions provisoires</a:t>
            </a:r>
            <a:r>
              <a:rPr lang="fr-FR" sz="2000" b="0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du conseil de classe du deuxième trimestre.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507" name="CustomShape 4"/>
          <p:cNvSpPr/>
          <p:nvPr/>
        </p:nvSpPr>
        <p:spPr>
          <a:xfrm>
            <a:off x="1654200" y="3600000"/>
            <a:ext cx="6444720" cy="2296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C00000"/>
                </a:solidFill>
                <a:latin typeface="Wingdings"/>
                <a:ea typeface="DejaVu Sans"/>
              </a:rPr>
              <a:t>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A noter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Dossier à remplir pour les élèves intéressés par :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les sections binationales : ABIBAC, BACHIBAC, ESABAC…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0" i="1" u="sng" strike="noStrike" spc="-1">
                <a:solidFill>
                  <a:srgbClr val="FF0000"/>
                </a:solidFill>
                <a:uFillTx/>
                <a:latin typeface="Calibri"/>
                <a:ea typeface="DejaVu Sans"/>
              </a:rPr>
              <a:t>Généralement avec échéance avant le 20 mai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0" y="0"/>
            <a:ext cx="9141840" cy="83448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27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3</a:t>
            </a:r>
            <a:r>
              <a:rPr lang="fr-FR" sz="2800" b="1" strike="noStrike" spc="-1" baseline="30000">
                <a:solidFill>
                  <a:srgbClr val="800080"/>
                </a:solidFill>
                <a:latin typeface="Calibri"/>
                <a:ea typeface="DejaVu Sans"/>
              </a:rPr>
              <a:t>ème</a:t>
            </a: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 trimestre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Procédures d’orientation suite…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09" name="CustomShape 2"/>
          <p:cNvSpPr/>
          <p:nvPr/>
        </p:nvSpPr>
        <p:spPr>
          <a:xfrm>
            <a:off x="600480" y="983160"/>
            <a:ext cx="8541360" cy="5188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Les voeux définitifs d'orientation : 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portant sur les filières de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formation :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lang="fr-FR" sz="20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nde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GT, 2</a:t>
            </a:r>
            <a:r>
              <a:rPr lang="fr-FR" sz="20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nde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professionnelle, 1</a:t>
            </a:r>
            <a:r>
              <a:rPr lang="fr-FR" sz="20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ère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année CAP.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743040" lvl="1" indent="-28440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Les voeux définitifs d'affectation :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établissements souhaités, filières,  spécialités (plusieurs vœux conseillés) : du 9 au 31 mai.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Important</a:t>
            </a:r>
            <a:r>
              <a:rPr lang="fr-FR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présenter un dossier pour intégrer une formation n’assure pas automatiquement une place dans un établissement.</a:t>
            </a:r>
            <a:endParaRPr lang="fr-FR" sz="2000" b="0" strike="noStrike" spc="-1">
              <a:latin typeface="Arial"/>
            </a:endParaRPr>
          </a:p>
          <a:p>
            <a:pPr marL="343080" indent="-341640">
              <a:lnSpc>
                <a:spcPct val="12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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Les places en bac professionnel et en CAP sont limitées.</a:t>
            </a:r>
            <a:endParaRPr lang="fr-FR" sz="2000" b="0" strike="noStrike" spc="-1">
              <a:latin typeface="Arial"/>
            </a:endParaRPr>
          </a:p>
          <a:p>
            <a:pPr marL="1085760" lvl="1" indent="-341640">
              <a:lnSpc>
                <a:spcPct val="120000"/>
              </a:lnSpc>
              <a:spcBef>
                <a:spcPts val="320"/>
              </a:spcBef>
              <a:buClr>
                <a:srgbClr val="0000FF"/>
              </a:buClr>
              <a:buFont typeface="Wingdings" charset="2"/>
              <a:buChar char=""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Certaines spécialités sont très demandées et par conséquent </a:t>
            </a:r>
            <a:r>
              <a:rPr lang="fr-FR" sz="1600" b="0" strike="noStrike" spc="-1">
                <a:solidFill>
                  <a:srgbClr val="FF3300"/>
                </a:solidFill>
                <a:latin typeface="Calibri"/>
                <a:ea typeface="DejaVu Sans"/>
              </a:rPr>
              <a:t>TRES SELECTIVES… </a:t>
            </a:r>
            <a:endParaRPr lang="fr-FR" sz="1600" b="0" strike="noStrike" spc="-1">
              <a:latin typeface="Arial"/>
            </a:endParaRPr>
          </a:p>
          <a:p>
            <a:pPr marL="1085760" lvl="1" indent="-341640">
              <a:lnSpc>
                <a:spcPct val="12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"/>
            </a:pPr>
            <a:r>
              <a:rPr lang="fr-FR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d’où l’importance de faire plusieurs vœux </a:t>
            </a:r>
            <a:r>
              <a:rPr lang="fr-FR" sz="2000" b="0" strike="noStrike" spc="-1">
                <a:solidFill>
                  <a:srgbClr val="FF3300"/>
                </a:solidFill>
                <a:latin typeface="Calibri"/>
                <a:ea typeface="DejaVu Sans"/>
              </a:rPr>
              <a:t>                                                           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5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0" y="0"/>
            <a:ext cx="9141840" cy="83448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27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3</a:t>
            </a:r>
            <a:r>
              <a:rPr lang="fr-FR" sz="2800" b="1" strike="noStrike" spc="-1" baseline="30000">
                <a:solidFill>
                  <a:srgbClr val="800080"/>
                </a:solidFill>
                <a:latin typeface="Calibri"/>
                <a:ea typeface="DejaVu Sans"/>
              </a:rPr>
              <a:t>ème</a:t>
            </a: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 trimestre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Procédures d’orientation suite…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0" y="836640"/>
            <a:ext cx="9141840" cy="2869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2" name="CustomShape 3"/>
          <p:cNvSpPr/>
          <p:nvPr/>
        </p:nvSpPr>
        <p:spPr>
          <a:xfrm>
            <a:off x="714240" y="2187360"/>
            <a:ext cx="7990920" cy="353484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400" b="1" strike="noStrike" spc="-1">
                <a:solidFill>
                  <a:srgbClr val="C00000"/>
                </a:solidFill>
                <a:latin typeface="Calibri"/>
                <a:ea typeface="DejaVu Sans"/>
              </a:rPr>
              <a:t>En juin :</a:t>
            </a:r>
            <a:r>
              <a:rPr lang="fr-FR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1800" b="0" strike="noStrike" spc="-1">
                <a:solidFill>
                  <a:srgbClr val="C00000"/>
                </a:solidFill>
                <a:latin typeface="Arial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Proposition d’orientation du conseil de classe du 3ème trimestre</a:t>
            </a:r>
            <a:r>
              <a:rPr lang="fr-FR" sz="2000" b="1" strike="noStrike" spc="-1">
                <a:solidFill>
                  <a:srgbClr val="800000"/>
                </a:solidFill>
                <a:latin typeface="Calibri"/>
                <a:ea typeface="DejaVu Sans"/>
              </a:rPr>
              <a:t>,</a:t>
            </a:r>
            <a:r>
              <a:rPr lang="fr-FR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sur la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base de votre ou de vos demandes d’orientation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Décision d’orientation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notifiée par le chef d’établissement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Commission d’appel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(en cas de désaccord avec la décision d’orientation)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Effect">
                      <p:stCondLst>
                        <p:cond delay="indefinite"/>
                      </p:stCondLst>
                      <p:childTnLst>
                        <p:par>
                          <p:cTn id="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1" dur="500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Effect">
                      <p:stCondLst>
                        <p:cond delay="indefinite"/>
                      </p:stCondLst>
                      <p:childTnLst>
                        <p:par>
                          <p:cTn id="1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1" dur="500"/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Effect">
                      <p:stCondLst>
                        <p:cond delay="indefinite"/>
                      </p:stCondLst>
                      <p:childTnLst>
                        <p:par>
                          <p:cTn id="23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6" dur="500"/>
                                        <p:tgtEl>
                                          <p:spTgt spid="5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Effect">
                      <p:stCondLst>
                        <p:cond delay="indefinite"/>
                      </p:stCondLst>
                      <p:childTnLst>
                        <p:par>
                          <p:cTn id="2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0" y="0"/>
            <a:ext cx="9141840" cy="834480"/>
          </a:xfrm>
          <a:prstGeom prst="rect">
            <a:avLst/>
          </a:prstGeom>
          <a:gradFill rotWithShape="0">
            <a:gsLst>
              <a:gs pos="0">
                <a:srgbClr val="9AB4E4"/>
              </a:gs>
              <a:gs pos="100000">
                <a:srgbClr val="C1D1EC"/>
              </a:gs>
            </a:gsLst>
            <a:lin ang="2700000"/>
          </a:gra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3</a:t>
            </a:r>
            <a:r>
              <a:rPr lang="fr-FR" sz="2800" b="1" strike="noStrike" spc="-1" baseline="30000">
                <a:solidFill>
                  <a:srgbClr val="800080"/>
                </a:solidFill>
                <a:latin typeface="Calibri"/>
                <a:ea typeface="DejaVu Sans"/>
              </a:rPr>
              <a:t>ème</a:t>
            </a: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 trimestre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800" b="1" strike="noStrike" spc="-1">
                <a:solidFill>
                  <a:srgbClr val="800080"/>
                </a:solidFill>
                <a:latin typeface="Calibri"/>
                <a:ea typeface="DejaVu Sans"/>
              </a:rPr>
              <a:t>Procédures d’orientation fin…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846360" y="1833480"/>
            <a:ext cx="7954200" cy="374868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L’affectation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1er juillet, vous recevez la </a:t>
            </a: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notification d'affectation en lycée.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L’inscription :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marL="216000" indent="-214920">
              <a:lnSpc>
                <a:spcPct val="100000"/>
              </a:lnSpc>
              <a:buClr>
                <a:srgbClr val="C00000"/>
              </a:buClr>
              <a:buFont typeface="Wingdings" charset="2"/>
              <a:buChar char="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A partir du 1</a:t>
            </a:r>
            <a:r>
              <a:rPr lang="fr-FR" sz="2000" b="0" strike="noStrike" spc="-1" baseline="14000000">
                <a:solidFill>
                  <a:srgbClr val="000000"/>
                </a:solidFill>
                <a:latin typeface="Calibri"/>
                <a:ea typeface="DejaVu Sans"/>
              </a:rPr>
              <a:t>er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juillet, dans le lycée indiqué, afin d’être certain d’avoir votre place à la rentrée.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Effect">
                      <p:stCondLst>
                        <p:cond delay="indefinite"/>
                      </p:stCondLst>
                      <p:childTnLst>
                        <p:par>
                          <p:cTn id="12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5" dur="500"/>
                                        <p:tgtEl>
                                          <p:spTgt spid="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8" dur="500"/>
                                        <p:tgtEl>
                                          <p:spTgt spid="5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655560" y="1989000"/>
            <a:ext cx="7774560" cy="3058560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6" name="CustomShape 2"/>
          <p:cNvSpPr/>
          <p:nvPr/>
        </p:nvSpPr>
        <p:spPr>
          <a:xfrm>
            <a:off x="-56160" y="404640"/>
            <a:ext cx="919800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400" b="0" strike="noStrike" spc="-1">
                <a:solidFill>
                  <a:srgbClr val="C00000"/>
                </a:solidFill>
                <a:latin typeface="Calibri"/>
                <a:ea typeface="DejaVu Sans"/>
              </a:rPr>
              <a:t>SECTORISATION</a:t>
            </a:r>
            <a:endParaRPr lang="fr-FR" sz="4400" b="0" strike="noStrike" spc="-1">
              <a:latin typeface="Arial"/>
            </a:endParaRPr>
          </a:p>
        </p:txBody>
      </p:sp>
      <p:sp>
        <p:nvSpPr>
          <p:cNvPr id="517" name="CustomShape 3"/>
          <p:cNvSpPr/>
          <p:nvPr/>
        </p:nvSpPr>
        <p:spPr>
          <a:xfrm>
            <a:off x="1115640" y="2451600"/>
            <a:ext cx="777456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164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Pas de sectorisation pour les lycées professionnels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Lycée de secteur pour l’enseignement général et technologique : </a:t>
            </a:r>
            <a:r>
              <a:rPr lang="fr-FR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lycée Savary de Mauléon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marL="343080" indent="-341640">
              <a:lnSpc>
                <a:spcPct val="100000"/>
              </a:lnSpc>
              <a:buClr>
                <a:srgbClr val="C00000"/>
              </a:buClr>
              <a:buFont typeface="Wingdings" charset="2"/>
              <a:buChar char="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Demande de dérogation pour un lycée hors secteur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416880" y="907200"/>
            <a:ext cx="8220240" cy="5547600"/>
          </a:xfrm>
          <a:prstGeom prst="rect">
            <a:avLst/>
          </a:prstGeom>
          <a:noFill/>
          <a:ln w="0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C00000"/>
                </a:solidFill>
                <a:latin typeface="Calibri"/>
                <a:ea typeface="DejaVu Sans"/>
              </a:rPr>
              <a:t>Par critère de priorité :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- </a:t>
            </a: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Elèves en situation de handicap 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2 - Elèves nécessitant une prise en charge médicale importante à proximité du lycée demandé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3 - Elèves boursiers 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4 - Elève dont un frère/une sœur est déjà scolarisé-e dans l’établissement demandé (et y sera encore incrit-e à la rentrée 2018)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5 - Elèves dont le domicile est situé en limite de secteur et proche de l’établissement demandé. 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6 - Elèves devant suivre un parcours scolaire particulier</a:t>
            </a: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7 - Convenances personnelles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118080" y="142200"/>
            <a:ext cx="902376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00" b="0" strike="noStrike" spc="-1">
                <a:solidFill>
                  <a:srgbClr val="C00000"/>
                </a:solidFill>
                <a:latin typeface="Calibri"/>
                <a:ea typeface="DejaVu Sans"/>
              </a:rPr>
              <a:t>Critères de dérogation.</a:t>
            </a: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 3"/>
          <p:cNvPicPr/>
          <p:nvPr/>
        </p:nvPicPr>
        <p:blipFill>
          <a:blip r:embed="rId2"/>
          <a:stretch/>
        </p:blipFill>
        <p:spPr>
          <a:xfrm>
            <a:off x="0" y="477720"/>
            <a:ext cx="9143280" cy="6277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 3"/>
          <p:cNvPicPr/>
          <p:nvPr/>
        </p:nvPicPr>
        <p:blipFill>
          <a:blip r:embed="rId2"/>
          <a:stretch/>
        </p:blipFill>
        <p:spPr>
          <a:xfrm>
            <a:off x="0" y="204840"/>
            <a:ext cx="9143280" cy="6550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Picture 1"/>
          <p:cNvPicPr/>
          <p:nvPr/>
        </p:nvPicPr>
        <p:blipFill>
          <a:blip r:embed="rId3"/>
          <a:stretch/>
        </p:blipFill>
        <p:spPr>
          <a:xfrm>
            <a:off x="385920" y="95400"/>
            <a:ext cx="8371800" cy="6631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1039680" y="1272240"/>
            <a:ext cx="7863480" cy="4914360"/>
          </a:xfrm>
          <a:prstGeom prst="parallelogram">
            <a:avLst>
              <a:gd name="adj" fmla="val 25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4000" b="0" strike="noStrike" spc="-1">
                <a:solidFill>
                  <a:srgbClr val="FFFFFF"/>
                </a:solidFill>
                <a:latin typeface="Calibri"/>
                <a:ea typeface="DejaVu Sans"/>
              </a:rPr>
              <a:t>La seconde générale et technologique</a:t>
            </a:r>
            <a:endParaRPr lang="fr-FR" sz="4000" b="0" strike="noStrike" spc="-1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8480160" y="6415560"/>
            <a:ext cx="661680" cy="33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28A04F3A-A3F3-4531-9681-6F09AFDB1A8C}" type="slidenum">
              <a:rPr lang="fr-FR" sz="1800" b="1" strike="noStrike" spc="-1">
                <a:solidFill>
                  <a:srgbClr val="808080"/>
                </a:solidFill>
                <a:latin typeface="Calibri"/>
                <a:ea typeface="DejaVu Sans"/>
              </a:rPr>
              <a:t>4</a:t>
            </a:fld>
            <a:endParaRPr lang="fr-FR" sz="1800" b="0" strike="noStrike" spc="-1"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1235160" y="6519960"/>
            <a:ext cx="6987600" cy="27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fr-FR" sz="1200" b="0" i="1" strike="noStrike" cap="all" spc="-1">
                <a:solidFill>
                  <a:srgbClr val="FFFFFF"/>
                </a:solidFill>
                <a:latin typeface="Arial"/>
                <a:ea typeface="DejaVu Sans"/>
              </a:rPr>
              <a:t>mars 2018</a:t>
            </a:r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2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fld id="{4293FC2F-8214-41B6-BCDF-B3B3D7AC3847}" type="slidenum"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40</a:t>
            </a:fld>
            <a:endParaRPr lang="fr-FR" sz="1800" b="0" strike="noStrike" spc="-1">
              <a:latin typeface="Arial"/>
            </a:endParaRPr>
          </a:p>
        </p:txBody>
      </p:sp>
      <p:pic>
        <p:nvPicPr>
          <p:cNvPr id="524" name="Image 1"/>
          <p:cNvPicPr/>
          <p:nvPr/>
        </p:nvPicPr>
        <p:blipFill>
          <a:blip r:embed="rId2"/>
          <a:stretch/>
        </p:blipFill>
        <p:spPr>
          <a:xfrm>
            <a:off x="276120" y="300240"/>
            <a:ext cx="8590680" cy="641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7"/>
          <p:cNvSpPr/>
          <p:nvPr/>
        </p:nvSpPr>
        <p:spPr>
          <a:xfrm>
            <a:off x="157320" y="4489560"/>
            <a:ext cx="1669320" cy="3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9"/>
          <p:cNvSpPr/>
          <p:nvPr/>
        </p:nvSpPr>
        <p:spPr>
          <a:xfrm>
            <a:off x="3780000" y="2276640"/>
            <a:ext cx="934560" cy="3675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7" name="Picture 2"/>
          <p:cNvPicPr/>
          <p:nvPr/>
        </p:nvPicPr>
        <p:blipFill>
          <a:blip r:embed="rId2">
            <a:alphaModFix amt="0"/>
          </a:blip>
          <a:stretch/>
        </p:blipFill>
        <p:spPr>
          <a:xfrm>
            <a:off x="451440" y="0"/>
            <a:ext cx="1722600" cy="2193840"/>
          </a:xfrm>
          <a:prstGeom prst="rect">
            <a:avLst/>
          </a:prstGeom>
          <a:ln w="0">
            <a:noFill/>
          </a:ln>
        </p:spPr>
      </p:pic>
      <p:pic>
        <p:nvPicPr>
          <p:cNvPr id="528" name="Image 1"/>
          <p:cNvPicPr/>
          <p:nvPr/>
        </p:nvPicPr>
        <p:blipFill>
          <a:blip r:embed="rId3"/>
          <a:stretch/>
        </p:blipFill>
        <p:spPr>
          <a:xfrm>
            <a:off x="0" y="0"/>
            <a:ext cx="9143280" cy="6714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CustomShape 1"/>
          <p:cNvSpPr/>
          <p:nvPr/>
        </p:nvSpPr>
        <p:spPr>
          <a:xfrm>
            <a:off x="2671920" y="1711440"/>
            <a:ext cx="3582360" cy="44244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Pour réussir en 2</a:t>
            </a:r>
            <a:r>
              <a:rPr lang="en-GB" sz="1800" b="1" strike="noStrike" spc="-1" baseline="30000">
                <a:solidFill>
                  <a:srgbClr val="FFFFFF"/>
                </a:solidFill>
                <a:latin typeface="Calibri"/>
                <a:ea typeface="DejaVu Sans"/>
              </a:rPr>
              <a:t>de</a:t>
            </a:r>
            <a:r>
              <a:rPr lang="en-GB" sz="1800" b="1" strike="noStrike" spc="-1">
                <a:solidFill>
                  <a:srgbClr val="FFFFFF"/>
                </a:solidFill>
                <a:latin typeface="Calibri"/>
                <a:ea typeface="DejaVu Sans"/>
              </a:rPr>
              <a:t> GT, il faut </a:t>
            </a:r>
            <a:r>
              <a:rPr lang="en-GB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: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26" name="CustomShape 2"/>
          <p:cNvSpPr/>
          <p:nvPr/>
        </p:nvSpPr>
        <p:spPr>
          <a:xfrm>
            <a:off x="6702480" y="2706480"/>
            <a:ext cx="2518200" cy="2255760"/>
          </a:xfrm>
          <a:prstGeom prst="rect">
            <a:avLst/>
          </a:prstGeom>
          <a:noFill/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3"/>
          <p:cNvSpPr/>
          <p:nvPr/>
        </p:nvSpPr>
        <p:spPr>
          <a:xfrm>
            <a:off x="4819680" y="2957400"/>
            <a:ext cx="1766160" cy="1467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4"/>
          <p:cNvSpPr/>
          <p:nvPr/>
        </p:nvSpPr>
        <p:spPr>
          <a:xfrm>
            <a:off x="2368440" y="2957400"/>
            <a:ext cx="2063160" cy="1467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5"/>
          <p:cNvSpPr/>
          <p:nvPr/>
        </p:nvSpPr>
        <p:spPr>
          <a:xfrm>
            <a:off x="208080" y="2957400"/>
            <a:ext cx="1798200" cy="14677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0" name="CustomShape 6"/>
          <p:cNvSpPr/>
          <p:nvPr/>
        </p:nvSpPr>
        <p:spPr>
          <a:xfrm>
            <a:off x="3204000" y="1075680"/>
            <a:ext cx="2518200" cy="1425600"/>
          </a:xfrm>
          <a:prstGeom prst="rect">
            <a:avLst/>
          </a:prstGeom>
          <a:noFill/>
          <a:ln>
            <a:noFill/>
          </a:ln>
          <a:effectLst>
            <a:softEdge rad="31752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1" name="CustomShape 7"/>
          <p:cNvSpPr/>
          <p:nvPr/>
        </p:nvSpPr>
        <p:spPr>
          <a:xfrm>
            <a:off x="611280" y="625320"/>
            <a:ext cx="7919640" cy="57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Les exigences de la classe de seconde : 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332" name="Line 8"/>
          <p:cNvSpPr/>
          <p:nvPr/>
        </p:nvSpPr>
        <p:spPr>
          <a:xfrm>
            <a:off x="4446360" y="2155680"/>
            <a:ext cx="360" cy="209520"/>
          </a:xfrm>
          <a:prstGeom prst="line">
            <a:avLst/>
          </a:prstGeom>
          <a:ln w="15875">
            <a:solidFill>
              <a:srgbClr val="FF0000"/>
            </a:solidFill>
            <a:miter/>
            <a:tailEnd type="oval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9"/>
          <p:cNvSpPr/>
          <p:nvPr/>
        </p:nvSpPr>
        <p:spPr>
          <a:xfrm>
            <a:off x="382680" y="4748040"/>
            <a:ext cx="8422560" cy="173916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Enseignements en classe de 2</a:t>
            </a:r>
            <a:r>
              <a:rPr lang="en-GB" sz="18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de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dans la continuité de ceux dispensés en classe de 3</a:t>
            </a:r>
            <a:r>
              <a:rPr lang="en-GB" sz="18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e </a:t>
            </a:r>
            <a:r>
              <a:rPr lang="en-GB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(Français, Maths, H-G, etc) mais :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					- niveau d’exigence plus élevé</a:t>
            </a:r>
            <a:r>
              <a:rPr lang="en-GB" sz="1800" b="1" strike="noStrike" spc="-1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					- rythme de travail  plus soutenu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en-GB" sz="1800" b="1" strike="noStrike" spc="-1">
                <a:solidFill>
                  <a:srgbClr val="C00000"/>
                </a:solidFill>
                <a:latin typeface="Calibri"/>
                <a:ea typeface="DejaVu Sans"/>
              </a:rPr>
              <a:t>					- méthodes de travail pouvant être différentes</a:t>
            </a:r>
            <a:r>
              <a:rPr lang="en-GB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.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34" name="Line 10"/>
          <p:cNvSpPr/>
          <p:nvPr/>
        </p:nvSpPr>
        <p:spPr>
          <a:xfrm>
            <a:off x="1150920" y="2373120"/>
            <a:ext cx="3282840" cy="36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11"/>
          <p:cNvSpPr/>
          <p:nvPr/>
        </p:nvSpPr>
        <p:spPr>
          <a:xfrm>
            <a:off x="1158840" y="2373120"/>
            <a:ext cx="360" cy="45252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Line 12"/>
          <p:cNvSpPr/>
          <p:nvPr/>
        </p:nvSpPr>
        <p:spPr>
          <a:xfrm>
            <a:off x="3419280" y="2371680"/>
            <a:ext cx="1440" cy="46800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Line 13"/>
          <p:cNvSpPr/>
          <p:nvPr/>
        </p:nvSpPr>
        <p:spPr>
          <a:xfrm>
            <a:off x="5702040" y="2371680"/>
            <a:ext cx="1800" cy="46800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14"/>
          <p:cNvSpPr/>
          <p:nvPr/>
        </p:nvSpPr>
        <p:spPr>
          <a:xfrm>
            <a:off x="7937280" y="2363760"/>
            <a:ext cx="360" cy="460080"/>
          </a:xfrm>
          <a:prstGeom prst="line">
            <a:avLst/>
          </a:prstGeom>
          <a:ln w="15875">
            <a:solidFill>
              <a:srgbClr val="FF0000"/>
            </a:solidFill>
            <a:miter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15"/>
          <p:cNvSpPr/>
          <p:nvPr/>
        </p:nvSpPr>
        <p:spPr>
          <a:xfrm>
            <a:off x="2355840" y="2957400"/>
            <a:ext cx="2050560" cy="1464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Avoir des acquis suffisants en fin </a:t>
            </a:r>
            <a:r>
              <a:t/>
            </a:r>
            <a:br/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de 3</a:t>
            </a:r>
            <a:r>
              <a:rPr lang="fr-FR" sz="1800" b="0" strike="noStrike" spc="-1" baseline="30000">
                <a:solidFill>
                  <a:srgbClr val="FFFFFF"/>
                </a:solidFill>
                <a:latin typeface="Calibri"/>
                <a:ea typeface="Lucida Sans Unicode"/>
              </a:rPr>
              <a:t>e</a:t>
            </a: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 dans</a:t>
            </a:r>
            <a:r>
              <a:t/>
            </a:r>
            <a:br/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 les matières présentes en 2</a:t>
            </a:r>
            <a:r>
              <a:rPr lang="fr-FR" sz="1800" b="0" strike="noStrike" spc="-1" baseline="30000">
                <a:solidFill>
                  <a:srgbClr val="FFFFFF"/>
                </a:solidFill>
                <a:latin typeface="Calibri"/>
                <a:ea typeface="Lucida Sans Unicode"/>
              </a:rPr>
              <a:t>de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0" name="CustomShape 16"/>
          <p:cNvSpPr/>
          <p:nvPr/>
        </p:nvSpPr>
        <p:spPr>
          <a:xfrm>
            <a:off x="208080" y="2948040"/>
            <a:ext cx="1798200" cy="146484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S’intéresser à l’enseignement général et aimer le raisonnement abstrait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1" name="CustomShape 17"/>
          <p:cNvSpPr/>
          <p:nvPr/>
        </p:nvSpPr>
        <p:spPr>
          <a:xfrm>
            <a:off x="4876920" y="3086280"/>
            <a:ext cx="1653480" cy="11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Etre capable de travailler régulièrement chaque soir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2" name="Line 18"/>
          <p:cNvSpPr/>
          <p:nvPr/>
        </p:nvSpPr>
        <p:spPr>
          <a:xfrm>
            <a:off x="4468680" y="2374560"/>
            <a:ext cx="1260360" cy="36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Line 19"/>
          <p:cNvSpPr/>
          <p:nvPr/>
        </p:nvSpPr>
        <p:spPr>
          <a:xfrm flipV="1">
            <a:off x="5702040" y="2373120"/>
            <a:ext cx="2235240" cy="1440"/>
          </a:xfrm>
          <a:prstGeom prst="line">
            <a:avLst/>
          </a:prstGeom>
          <a:ln w="15875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CustomShape 20"/>
          <p:cNvSpPr/>
          <p:nvPr/>
        </p:nvSpPr>
        <p:spPr>
          <a:xfrm>
            <a:off x="7020000" y="2948040"/>
            <a:ext cx="1766160" cy="14677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CustomShape 21"/>
          <p:cNvSpPr/>
          <p:nvPr/>
        </p:nvSpPr>
        <p:spPr>
          <a:xfrm>
            <a:off x="7020000" y="3086280"/>
            <a:ext cx="1766160" cy="119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1125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</a:tabLst>
            </a:pPr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Savoir organiser </a:t>
            </a:r>
            <a:r>
              <a:t/>
            </a:r>
            <a:br/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son travail </a:t>
            </a:r>
            <a:r>
              <a:t/>
            </a:r>
            <a:br/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en toute </a:t>
            </a:r>
            <a:r>
              <a:t/>
            </a:r>
            <a:br/>
            <a:r>
              <a:rPr lang="fr-FR" sz="1800" b="0" strike="noStrike" spc="-1">
                <a:solidFill>
                  <a:srgbClr val="FFFFFF"/>
                </a:solidFill>
                <a:latin typeface="Calibri"/>
                <a:ea typeface="Lucida Sans Unicode"/>
              </a:rPr>
              <a:t>autonomie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Effect">
                      <p:stCondLst>
                        <p:cond delay="indefinite"/>
                      </p:stCondLst>
                      <p:childTnLst>
                        <p:par>
                          <p:cTn id="1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18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9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9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Effect">
                      <p:stCondLst>
                        <p:cond delay="indefinite"/>
                      </p:stCondLst>
                      <p:childTnLst>
                        <p:par>
                          <p:cTn id="4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6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0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3"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9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Effect">
                      <p:stCondLst>
                        <p:cond delay="indefinite"/>
                      </p:stCondLst>
                      <p:childTnLst>
                        <p:par>
                          <p:cTn id="68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9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2"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9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89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Effect">
                      <p:stCondLst>
                        <p:cond delay="indefinite"/>
                      </p:stCondLst>
                      <p:childTnLst>
                        <p:par>
                          <p:cTn id="91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9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CustomShape 1"/>
          <p:cNvSpPr/>
          <p:nvPr/>
        </p:nvSpPr>
        <p:spPr>
          <a:xfrm>
            <a:off x="454680" y="1776960"/>
            <a:ext cx="3139200" cy="12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800" b="1" strike="noStrike" cap="all" spc="-1">
                <a:solidFill>
                  <a:srgbClr val="C00000"/>
                </a:solidFill>
                <a:latin typeface="Calibri"/>
                <a:ea typeface="DejaVu Sans"/>
              </a:rPr>
              <a:t>Test de positionnement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7" name="CustomShape 2"/>
          <p:cNvSpPr/>
          <p:nvPr/>
        </p:nvSpPr>
        <p:spPr>
          <a:xfrm>
            <a:off x="454680" y="3598560"/>
            <a:ext cx="3139200" cy="12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800" b="1" strike="noStrike" cap="all" spc="-1">
                <a:solidFill>
                  <a:srgbClr val="C00000"/>
                </a:solidFill>
                <a:latin typeface="Calibri"/>
                <a:ea typeface="DejaVu Sans"/>
              </a:rPr>
              <a:t>ACCOMPAGNEMENT PERSONNALISE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8" name="CustomShape 3"/>
          <p:cNvSpPr/>
          <p:nvPr/>
        </p:nvSpPr>
        <p:spPr>
          <a:xfrm>
            <a:off x="454680" y="5250600"/>
            <a:ext cx="3139200" cy="128088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fr-FR" sz="1800" b="1" strike="noStrike" cap="all" spc="-1">
                <a:solidFill>
                  <a:srgbClr val="C00000"/>
                </a:solidFill>
                <a:latin typeface="Calibri"/>
                <a:ea typeface="DejaVu Sans"/>
              </a:rPr>
              <a:t>AIDE A L’ORIENTATION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lang="fr-FR" sz="1800" b="1" strike="noStrike" cap="all" spc="-1">
                <a:solidFill>
                  <a:srgbClr val="C00000"/>
                </a:solidFill>
                <a:latin typeface="Calibri"/>
                <a:ea typeface="DejaVu Sans"/>
              </a:rPr>
              <a:t>(54h/an)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49" name="CustomShape 4"/>
          <p:cNvSpPr/>
          <p:nvPr/>
        </p:nvSpPr>
        <p:spPr>
          <a:xfrm>
            <a:off x="4409640" y="1881360"/>
            <a:ext cx="456984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maîtrise de la langue française et en mathématiques permettant d’identifier les acquis et besoins de chaque élève.</a:t>
            </a:r>
            <a:r>
              <a:t/>
            </a:r>
            <a:br/>
            <a:endParaRPr lang="fr-FR" sz="1800" b="0" strike="noStrike" spc="-1">
              <a:latin typeface="Arial"/>
            </a:endParaRPr>
          </a:p>
        </p:txBody>
      </p:sp>
      <p:sp>
        <p:nvSpPr>
          <p:cNvPr id="350" name="CustomShape 5"/>
          <p:cNvSpPr/>
          <p:nvPr/>
        </p:nvSpPr>
        <p:spPr>
          <a:xfrm>
            <a:off x="3708000" y="2286000"/>
            <a:ext cx="587880" cy="356040"/>
          </a:xfrm>
          <a:prstGeom prst="strip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1" name="CustomShape 6"/>
          <p:cNvSpPr/>
          <p:nvPr/>
        </p:nvSpPr>
        <p:spPr>
          <a:xfrm>
            <a:off x="4297680" y="3778560"/>
            <a:ext cx="45698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Adapté aux besoins de chaque élève, notamment pour consolider la maîtrise de l’expression écrite et orale. 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352" name="CustomShape 7"/>
          <p:cNvSpPr/>
          <p:nvPr/>
        </p:nvSpPr>
        <p:spPr>
          <a:xfrm>
            <a:off x="2025360" y="3081960"/>
            <a:ext cx="243720" cy="396720"/>
          </a:xfrm>
          <a:prstGeom prst="down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3" name="CustomShape 8"/>
          <p:cNvSpPr/>
          <p:nvPr/>
        </p:nvSpPr>
        <p:spPr>
          <a:xfrm>
            <a:off x="3651840" y="4061160"/>
            <a:ext cx="587880" cy="356040"/>
          </a:xfrm>
          <a:prstGeom prst="strip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4" name="CustomShape 9"/>
          <p:cNvSpPr/>
          <p:nvPr/>
        </p:nvSpPr>
        <p:spPr>
          <a:xfrm>
            <a:off x="3708000" y="5712840"/>
            <a:ext cx="587880" cy="356040"/>
          </a:xfrm>
          <a:prstGeom prst="stripedRightArrow">
            <a:avLst>
              <a:gd name="adj1" fmla="val 50000"/>
              <a:gd name="adj2" fmla="val 50000"/>
            </a:avLst>
          </a:prstGeom>
          <a:gradFill rotWithShape="0">
            <a:gsLst>
              <a:gs pos="0">
                <a:srgbClr val="3E7FCC"/>
              </a:gs>
              <a:gs pos="100000">
                <a:srgbClr val="A4C1FF"/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55" name="CustomShape 10"/>
          <p:cNvSpPr/>
          <p:nvPr/>
        </p:nvSpPr>
        <p:spPr>
          <a:xfrm>
            <a:off x="4016520" y="4974120"/>
            <a:ext cx="512532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5228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Pour la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construction de son projet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 formation</a:t>
            </a:r>
            <a:endParaRPr lang="fr-FR" sz="1800" b="0" strike="noStrike" spc="-1">
              <a:latin typeface="Arial"/>
            </a:endParaRPr>
          </a:p>
          <a:p>
            <a:pPr marL="15228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Pour le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choix de sa 1</a:t>
            </a:r>
            <a:r>
              <a:rPr lang="fr-FR" sz="1800" b="0" strike="noStrike" spc="-1" baseline="30000">
                <a:solidFill>
                  <a:srgbClr val="C00000"/>
                </a:solidFill>
                <a:latin typeface="Calibri"/>
                <a:ea typeface="DejaVu Sans"/>
              </a:rPr>
              <a:t>re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(générale ou technologique)</a:t>
            </a:r>
            <a:endParaRPr lang="fr-FR" sz="1800" b="0" strike="noStrike" spc="-1">
              <a:latin typeface="Arial"/>
            </a:endParaRPr>
          </a:p>
          <a:p>
            <a:pPr marL="15228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Pour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l’aider à choisir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ses trois enseignements de</a:t>
            </a:r>
            <a:endParaRPr lang="fr-FR" sz="1800" b="0" strike="noStrike" spc="-1">
              <a:latin typeface="Arial"/>
            </a:endParaRPr>
          </a:p>
          <a:p>
            <a:pPr marL="15228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fr-FR" sz="1800" b="0" strike="noStrike" spc="-1">
                <a:solidFill>
                  <a:srgbClr val="C00000"/>
                </a:solidFill>
                <a:latin typeface="Calibri"/>
                <a:ea typeface="DejaVu Sans"/>
              </a:rPr>
              <a:t>spécialité 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s’il envisage une 1</a:t>
            </a:r>
            <a:r>
              <a:rPr lang="fr-FR" sz="18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re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générale ou sa série</a:t>
            </a:r>
            <a:endParaRPr lang="fr-FR" sz="1800" b="0" strike="noStrike" spc="-1">
              <a:latin typeface="Arial"/>
            </a:endParaRPr>
          </a:p>
          <a:p>
            <a:pPr marL="152280">
              <a:lnSpc>
                <a:spcPct val="100000"/>
              </a:lnSpc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s’il envisage une 1</a:t>
            </a:r>
            <a:r>
              <a:rPr lang="fr-FR" sz="1800" b="0" strike="noStrike" spc="-1" baseline="30000">
                <a:solidFill>
                  <a:srgbClr val="000000"/>
                </a:solidFill>
                <a:latin typeface="Calibri"/>
                <a:ea typeface="DejaVu Sans"/>
              </a:rPr>
              <a:t>re</a:t>
            </a:r>
            <a:r>
              <a:rPr lang="fr-FR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technologique.</a:t>
            </a: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179280" y="189000"/>
            <a:ext cx="791964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Classe de 2</a:t>
            </a:r>
            <a:r>
              <a:rPr lang="fr-FR" sz="2000" b="1" i="1" strike="noStrike" spc="-1" baseline="30000">
                <a:solidFill>
                  <a:srgbClr val="C00000"/>
                </a:solidFill>
                <a:latin typeface="Calibri"/>
                <a:ea typeface="DejaVu Sans"/>
              </a:rPr>
              <a:t>de</a:t>
            </a:r>
            <a:r>
              <a:rPr lang="fr-FR" sz="20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 GT : Liste et volumes horaires des enseignements communs :</a:t>
            </a:r>
            <a:endParaRPr lang="fr-FR" sz="2000" b="0" strike="noStrike" spc="-1">
              <a:latin typeface="Arial"/>
            </a:endParaRPr>
          </a:p>
        </p:txBody>
      </p:sp>
      <p:graphicFrame>
        <p:nvGraphicFramePr>
          <p:cNvPr id="357" name="Table 2"/>
          <p:cNvGraphicFramePr/>
          <p:nvPr/>
        </p:nvGraphicFramePr>
        <p:xfrm>
          <a:off x="250920" y="765000"/>
          <a:ext cx="8651160" cy="5542920"/>
        </p:xfrm>
        <a:graphic>
          <a:graphicData uri="http://schemas.openxmlformats.org/drawingml/2006/table">
            <a:tbl>
              <a:tblPr/>
              <a:tblGrid>
                <a:gridCol w="6048360"/>
                <a:gridCol w="2603160"/>
              </a:tblGrid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Enseignements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Horaire élève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Français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Histoire-géographie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Langues vivantes A et B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5h30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économiques et sociales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Mathématiques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4h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Physique-chimie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et vie de la Terre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Éducation physique et sportive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2h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Enseignement moral et civique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18h annuelles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numériques et technologie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Accompagnement personnalisé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Selon les besoins des élèves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</a:tr>
              <a:tr h="395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Accompagnement au choix de l’orientation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7D7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54h annuelles*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7D7D"/>
                    </a:solidFill>
                  </a:tcPr>
                </a:tc>
              </a:tr>
              <a:tr h="399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6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Heures de vie de classe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FD5D5"/>
                    </a:solidFill>
                  </a:tcPr>
                </a:tc>
              </a:tr>
            </a:tbl>
          </a:graphicData>
        </a:graphic>
      </p:graphicFrame>
      <p:sp>
        <p:nvSpPr>
          <p:cNvPr id="358" name="CustomShape 3"/>
          <p:cNvSpPr/>
          <p:nvPr/>
        </p:nvSpPr>
        <p:spPr>
          <a:xfrm>
            <a:off x="179280" y="6308640"/>
            <a:ext cx="8699040" cy="54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Bef>
                <a:spcPts val="751"/>
              </a:spcBef>
            </a:pPr>
            <a:r>
              <a:rPr lang="fr-FR" sz="1500" b="0" i="1" strike="noStrike" spc="-1">
                <a:solidFill>
                  <a:srgbClr val="000000"/>
                </a:solidFill>
                <a:latin typeface="Calibri"/>
                <a:ea typeface="DejaVu Sans"/>
              </a:rPr>
              <a:t>* À titre indicatif, selon les besoins des élèves et les modalités de l’accompagnement à l’orientation mises en place dans l’établissement</a:t>
            </a:r>
            <a:endParaRPr lang="fr-FR" sz="15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1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9" name="Table 1"/>
          <p:cNvGraphicFramePr/>
          <p:nvPr/>
        </p:nvGraphicFramePr>
        <p:xfrm>
          <a:off x="108000" y="428760"/>
          <a:ext cx="8665920" cy="6255720"/>
        </p:xfrm>
        <a:graphic>
          <a:graphicData uri="http://schemas.openxmlformats.org/drawingml/2006/table">
            <a:tbl>
              <a:tblPr/>
              <a:tblGrid>
                <a:gridCol w="6058800"/>
                <a:gridCol w="2607480"/>
              </a:tblGrid>
              <a:tr h="3654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Enseignements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800" b="1" strike="noStrike" spc="-1">
                          <a:solidFill>
                            <a:srgbClr val="FFFFFF"/>
                          </a:solidFill>
                          <a:latin typeface="Calibri"/>
                          <a:ea typeface="DejaVu Sans"/>
                        </a:rPr>
                        <a:t>Horaire élève</a:t>
                      </a:r>
                      <a:endParaRPr lang="fr-FR" sz="18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335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1" i="1" strike="noStrike" spc="-1">
                          <a:solidFill>
                            <a:srgbClr val="C00000"/>
                          </a:solidFill>
                          <a:latin typeface="Calibri"/>
                          <a:ea typeface="DejaVu Sans"/>
                        </a:rPr>
                        <a:t>1 enseignement optionnel général au choix parmi*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Langues et cultures de l’Antiquité (latin ou grec)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Langue vivante C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518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Arts (arts plastiques </a:t>
                      </a:r>
                      <a:r>
                        <a:rPr lang="fr-FR" sz="1400" b="0" i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ou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cinéma-audiovisuel </a:t>
                      </a:r>
                      <a:r>
                        <a:rPr lang="fr-FR" sz="1400" b="0" i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ou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danse </a:t>
                      </a:r>
                      <a:r>
                        <a:rPr lang="fr-FR" sz="1400" b="0" i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ou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 histoire des arts </a:t>
                      </a:r>
                      <a:r>
                        <a:rPr lang="fr-FR" sz="1400" b="0" i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ou 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musique </a:t>
                      </a:r>
                      <a:r>
                        <a:rPr lang="fr-FR" sz="1400" b="0" i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ou </a:t>
                      </a: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théâtre</a:t>
                      </a:r>
                      <a:r>
                        <a:rPr lang="fr-FR" sz="1400" b="0" i="1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) 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Éducation physique et sportive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Arts du cirque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Ecologie-agronomie-territoires-développement durable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351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r-FR" sz="1600" b="1" i="1" strike="noStrike" spc="-1">
                          <a:solidFill>
                            <a:srgbClr val="C00000"/>
                          </a:solidFill>
                          <a:latin typeface="Calibri"/>
                          <a:ea typeface="DejaVu Sans"/>
                        </a:rPr>
                        <a:t>1 enseignement technologique au choix parmi*</a:t>
                      </a:r>
                      <a:endParaRPr lang="fr-FR" sz="16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Management et gestion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Santé social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Biotechnologies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et laboratoire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Sciences de l’ingénieur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Création et innovation technologiques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1h30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Création et culture design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6h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Hippologie et équitation ou autres pratiques sportives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04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Pratiques sociales et culturelles ou pratiques professionnelles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3h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438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Atelier artistique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400" b="0" strike="noStrike" spc="-1">
                          <a:solidFill>
                            <a:srgbClr val="000000"/>
                          </a:solidFill>
                          <a:latin typeface="Calibri"/>
                          <a:ea typeface="DejaVu Sans"/>
                        </a:rPr>
                        <a:t>72h annuelles</a:t>
                      </a:r>
                      <a:endParaRPr lang="fr-FR" sz="1400" b="0" strike="noStrike" spc="-1">
                        <a:latin typeface="Arial"/>
                      </a:endParaRPr>
                    </a:p>
                  </a:txBody>
                  <a:tcPr marL="91080" marR="910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360" name="CustomShape 2"/>
          <p:cNvSpPr/>
          <p:nvPr/>
        </p:nvSpPr>
        <p:spPr>
          <a:xfrm>
            <a:off x="108000" y="6541920"/>
            <a:ext cx="8782920" cy="72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901"/>
              </a:spcBef>
            </a:pPr>
            <a:r>
              <a:rPr lang="fr-FR" sz="1800" b="1" i="1" strike="noStrike" spc="-1">
                <a:solidFill>
                  <a:srgbClr val="FF0000"/>
                </a:solidFill>
                <a:latin typeface="Calibri"/>
                <a:ea typeface="DejaVu Sans"/>
              </a:rPr>
              <a:t>*</a:t>
            </a:r>
            <a:r>
              <a:rPr lang="fr-FR" sz="1800" b="1" i="1" strike="noStrike" spc="-1">
                <a:solidFill>
                  <a:srgbClr val="000000"/>
                </a:solidFill>
                <a:latin typeface="Calibri"/>
                <a:ea typeface="DejaVu Sans"/>
              </a:rPr>
              <a:t> Selon l’offre spécifique des lycées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361" name="CustomShape 3"/>
          <p:cNvSpPr/>
          <p:nvPr/>
        </p:nvSpPr>
        <p:spPr>
          <a:xfrm>
            <a:off x="108000" y="0"/>
            <a:ext cx="799092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Classe de 2</a:t>
            </a:r>
            <a:r>
              <a:rPr lang="fr-FR" sz="2000" b="1" i="1" strike="noStrike" spc="-1" baseline="30000">
                <a:solidFill>
                  <a:srgbClr val="C00000"/>
                </a:solidFill>
                <a:latin typeface="Calibri"/>
                <a:ea typeface="DejaVu Sans"/>
              </a:rPr>
              <a:t>de</a:t>
            </a:r>
            <a:r>
              <a:rPr lang="fr-FR" sz="2000" b="1" i="1" strike="noStrike" spc="-1">
                <a:solidFill>
                  <a:srgbClr val="C00000"/>
                </a:solidFill>
                <a:latin typeface="Calibri"/>
                <a:ea typeface="DejaVu Sans"/>
              </a:rPr>
              <a:t> GT : Liste et volumes horaires des enseignements optionnels :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520" cy="35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Exemple d’un emploi du temps de Seconde cette année 2021/22: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363" name="Image 3"/>
          <p:cNvPicPr/>
          <p:nvPr/>
        </p:nvPicPr>
        <p:blipFill>
          <a:blip r:embed="rId2"/>
          <a:stretch/>
        </p:blipFill>
        <p:spPr>
          <a:xfrm>
            <a:off x="2604960" y="1609560"/>
            <a:ext cx="3933000" cy="3637800"/>
          </a:xfrm>
          <a:prstGeom prst="rect">
            <a:avLst/>
          </a:prstGeom>
          <a:ln w="0">
            <a:noFill/>
          </a:ln>
        </p:spPr>
      </p:pic>
      <p:pic>
        <p:nvPicPr>
          <p:cNvPr id="364" name="Image 4"/>
          <p:cNvPicPr/>
          <p:nvPr/>
        </p:nvPicPr>
        <p:blipFill>
          <a:blip r:embed="rId2"/>
          <a:stretch/>
        </p:blipFill>
        <p:spPr>
          <a:xfrm>
            <a:off x="573120" y="750600"/>
            <a:ext cx="8297280" cy="5867640"/>
          </a:xfrm>
          <a:prstGeom prst="rect">
            <a:avLst/>
          </a:prstGeom>
          <a:ln w="0">
            <a:noFill/>
          </a:ln>
        </p:spPr>
      </p:pic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457200" y="750600"/>
            <a:ext cx="8228520" cy="5867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Après la 3e</Template>
  <TotalTime>3195</TotalTime>
  <Words>1884</Words>
  <Application>Microsoft Office PowerPoint</Application>
  <PresentationFormat>Affichage à l'écran (4:3)</PresentationFormat>
  <Paragraphs>487</Paragraphs>
  <Slides>41</Slides>
  <Notes>7</Notes>
  <HiddenSlides>1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41</vt:i4>
      </vt:variant>
    </vt:vector>
  </HeadingPairs>
  <TitlesOfParts>
    <vt:vector size="59" baseType="lpstr">
      <vt:lpstr>Arial</vt:lpstr>
      <vt:lpstr>Arial Black</vt:lpstr>
      <vt:lpstr>Arial Narrow</vt:lpstr>
      <vt:lpstr>Calibri</vt:lpstr>
      <vt:lpstr>Cambria</vt:lpstr>
      <vt:lpstr>Comic Sans MS</vt:lpstr>
      <vt:lpstr>DejaVu Sans</vt:lpstr>
      <vt:lpstr>Lucida Sans Unicode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Exemple d’un emploi du temps de Seconde cette année 2021/22:</vt:lpstr>
      <vt:lpstr>Exemple d’emploi du temps Seconde Bachibac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ONISEP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Choisir son orientation après la 3e</dc:title>
  <dc:subject/>
  <dc:creator>Béatrice Faveur</dc:creator>
  <dc:description/>
  <cp:lastModifiedBy>pladj</cp:lastModifiedBy>
  <cp:revision>217</cp:revision>
  <cp:lastPrinted>2018-09-20T14:43:49Z</cp:lastPrinted>
  <dcterms:created xsi:type="dcterms:W3CDTF">2018-02-28T15:12:25Z</dcterms:created>
  <dcterms:modified xsi:type="dcterms:W3CDTF">2022-02-21T16:28:44Z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7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42</vt:i4>
  </property>
</Properties>
</file>